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handoutMasterIdLst>
    <p:handoutMasterId r:id="rId34"/>
  </p:handoutMasterIdLst>
  <p:sldIdLst>
    <p:sldId id="256" r:id="rId2"/>
    <p:sldId id="298" r:id="rId3"/>
    <p:sldId id="299" r:id="rId4"/>
    <p:sldId id="276" r:id="rId5"/>
    <p:sldId id="289" r:id="rId6"/>
    <p:sldId id="301" r:id="rId7"/>
    <p:sldId id="300" r:id="rId8"/>
    <p:sldId id="277" r:id="rId9"/>
    <p:sldId id="278" r:id="rId10"/>
    <p:sldId id="279" r:id="rId11"/>
    <p:sldId id="280" r:id="rId12"/>
    <p:sldId id="281" r:id="rId13"/>
    <p:sldId id="282" r:id="rId14"/>
    <p:sldId id="283" r:id="rId15"/>
    <p:sldId id="284" r:id="rId16"/>
    <p:sldId id="275" r:id="rId17"/>
    <p:sldId id="257" r:id="rId18"/>
    <p:sldId id="258" r:id="rId19"/>
    <p:sldId id="259" r:id="rId20"/>
    <p:sldId id="261" r:id="rId21"/>
    <p:sldId id="263" r:id="rId22"/>
    <p:sldId id="285" r:id="rId23"/>
    <p:sldId id="264" r:id="rId24"/>
    <p:sldId id="266" r:id="rId25"/>
    <p:sldId id="294" r:id="rId26"/>
    <p:sldId id="295" r:id="rId27"/>
    <p:sldId id="290" r:id="rId28"/>
    <p:sldId id="291" r:id="rId29"/>
    <p:sldId id="292" r:id="rId30"/>
    <p:sldId id="293" r:id="rId31"/>
    <p:sldId id="296" r:id="rId32"/>
    <p:sldId id="297" r:id="rId33"/>
  </p:sldIdLst>
  <p:sldSz cx="9144000" cy="6858000" type="screen4x3"/>
  <p:notesSz cx="6985000" cy="9271000"/>
  <p:defaultTextStyle>
    <a:defPPr>
      <a:defRPr lang="en-A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26517" cy="464973"/>
          </a:xfrm>
          <a:prstGeom prst="rect">
            <a:avLst/>
          </a:prstGeom>
        </p:spPr>
        <p:txBody>
          <a:bodyPr vert="horz" lIns="91038" tIns="45519" rIns="91038" bIns="45519" rtlCol="0"/>
          <a:lstStyle>
            <a:lvl1pPr algn="l">
              <a:defRPr sz="1200"/>
            </a:lvl1pPr>
          </a:lstStyle>
          <a:p>
            <a:endParaRPr lang="en-US"/>
          </a:p>
        </p:txBody>
      </p:sp>
      <p:sp>
        <p:nvSpPr>
          <p:cNvPr id="3" name="Date Placeholder 2"/>
          <p:cNvSpPr>
            <a:spLocks noGrp="1"/>
          </p:cNvSpPr>
          <p:nvPr>
            <p:ph type="dt" sz="quarter" idx="1"/>
          </p:nvPr>
        </p:nvSpPr>
        <p:spPr>
          <a:xfrm>
            <a:off x="3956904" y="2"/>
            <a:ext cx="3026517" cy="464973"/>
          </a:xfrm>
          <a:prstGeom prst="rect">
            <a:avLst/>
          </a:prstGeom>
        </p:spPr>
        <p:txBody>
          <a:bodyPr vert="horz" lIns="91038" tIns="45519" rIns="91038" bIns="45519" rtlCol="0"/>
          <a:lstStyle>
            <a:lvl1pPr algn="r">
              <a:defRPr sz="1200"/>
            </a:lvl1pPr>
          </a:lstStyle>
          <a:p>
            <a:fld id="{8468F6FD-A128-4102-8A95-6D126674C72E}" type="datetimeFigureOut">
              <a:rPr lang="en-US" smtClean="0"/>
              <a:t>11/16/2016</a:t>
            </a:fld>
            <a:endParaRPr lang="en-US"/>
          </a:p>
        </p:txBody>
      </p:sp>
      <p:sp>
        <p:nvSpPr>
          <p:cNvPr id="4" name="Footer Placeholder 3"/>
          <p:cNvSpPr>
            <a:spLocks noGrp="1"/>
          </p:cNvSpPr>
          <p:nvPr>
            <p:ph type="ftr" sz="quarter" idx="2"/>
          </p:nvPr>
        </p:nvSpPr>
        <p:spPr>
          <a:xfrm>
            <a:off x="1" y="8806027"/>
            <a:ext cx="3026517" cy="464973"/>
          </a:xfrm>
          <a:prstGeom prst="rect">
            <a:avLst/>
          </a:prstGeom>
        </p:spPr>
        <p:txBody>
          <a:bodyPr vert="horz" lIns="91038" tIns="45519" rIns="91038" bIns="45519" rtlCol="0" anchor="b"/>
          <a:lstStyle>
            <a:lvl1pPr algn="l">
              <a:defRPr sz="1200"/>
            </a:lvl1pPr>
          </a:lstStyle>
          <a:p>
            <a:endParaRPr lang="en-US"/>
          </a:p>
        </p:txBody>
      </p:sp>
      <p:sp>
        <p:nvSpPr>
          <p:cNvPr id="5" name="Slide Number Placeholder 4"/>
          <p:cNvSpPr>
            <a:spLocks noGrp="1"/>
          </p:cNvSpPr>
          <p:nvPr>
            <p:ph type="sldNum" sz="quarter" idx="3"/>
          </p:nvPr>
        </p:nvSpPr>
        <p:spPr>
          <a:xfrm>
            <a:off x="3956904" y="8806027"/>
            <a:ext cx="3026517" cy="464973"/>
          </a:xfrm>
          <a:prstGeom prst="rect">
            <a:avLst/>
          </a:prstGeom>
        </p:spPr>
        <p:txBody>
          <a:bodyPr vert="horz" lIns="91038" tIns="45519" rIns="91038" bIns="45519" rtlCol="0" anchor="b"/>
          <a:lstStyle>
            <a:lvl1pPr algn="r">
              <a:defRPr sz="1200"/>
            </a:lvl1pPr>
          </a:lstStyle>
          <a:p>
            <a:fld id="{FD0678E4-2814-403C-8436-3B1222F5EC6F}" type="slidenum">
              <a:rPr lang="en-US" smtClean="0"/>
              <a:t>‹#›</a:t>
            </a:fld>
            <a:endParaRPr lang="en-US"/>
          </a:p>
        </p:txBody>
      </p:sp>
    </p:spTree>
    <p:extLst>
      <p:ext uri="{BB962C8B-B14F-4D97-AF65-F5344CB8AC3E}">
        <p14:creationId xmlns:p14="http://schemas.microsoft.com/office/powerpoint/2010/main" val="9473759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endParaRPr lang="en-AU"/>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A1DBC8E-7EE2-4EAE-946E-5A0A61C91494}" type="slidenum">
              <a:rPr lang="en-AU" smtClean="0"/>
              <a:pPr/>
              <a:t>‹#›</a:t>
            </a:fld>
            <a:endParaRPr lang="en-AU"/>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19D9C783-44E1-4218-9127-1A53B62E8705}"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FD29B348-5F0C-4CD9-AB63-05104317AFD5}"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AU"/>
          </a:p>
        </p:txBody>
      </p:sp>
      <p:sp>
        <p:nvSpPr>
          <p:cNvPr id="5" name="Footer Placeholder 4"/>
          <p:cNvSpPr>
            <a:spLocks noGrp="1"/>
          </p:cNvSpPr>
          <p:nvPr>
            <p:ph type="ftr" sz="quarter" idx="11"/>
          </p:nvPr>
        </p:nvSpPr>
        <p:spPr/>
        <p:txBody>
          <a:bodyPr/>
          <a:lstStyle>
            <a:extLst/>
          </a:lstStyle>
          <a:p>
            <a:endParaRPr lang="en-AU"/>
          </a:p>
        </p:txBody>
      </p:sp>
      <p:sp>
        <p:nvSpPr>
          <p:cNvPr id="6" name="Slide Number Placeholder 5"/>
          <p:cNvSpPr>
            <a:spLocks noGrp="1"/>
          </p:cNvSpPr>
          <p:nvPr>
            <p:ph type="sldNum" sz="quarter" idx="12"/>
          </p:nvPr>
        </p:nvSpPr>
        <p:spPr/>
        <p:txBody>
          <a:bodyPr/>
          <a:lstStyle>
            <a:extLst/>
          </a:lstStyle>
          <a:p>
            <a:fld id="{2917F1AE-1DE8-410E-AC59-F9885C18362B}"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endParaRPr lang="en-AU"/>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4711605-075E-45CC-875F-C4E56B6C0EF2}" type="slidenum">
              <a:rPr lang="en-AU" smtClean="0"/>
              <a:pPr/>
              <a:t>‹#›</a:t>
            </a:fld>
            <a:endParaRPr lang="en-AU"/>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AU"/>
          </a:p>
        </p:txBody>
      </p:sp>
      <p:sp>
        <p:nvSpPr>
          <p:cNvPr id="6" name="Footer Placeholder 5"/>
          <p:cNvSpPr>
            <a:spLocks noGrp="1"/>
          </p:cNvSpPr>
          <p:nvPr>
            <p:ph type="ftr" sz="quarter" idx="11"/>
          </p:nvPr>
        </p:nvSpPr>
        <p:spPr/>
        <p:txBody>
          <a:bodyPr/>
          <a:lstStyle>
            <a:extLst/>
          </a:lstStyle>
          <a:p>
            <a:endParaRPr lang="en-AU"/>
          </a:p>
        </p:txBody>
      </p:sp>
      <p:sp>
        <p:nvSpPr>
          <p:cNvPr id="7" name="Slide Number Placeholder 6"/>
          <p:cNvSpPr>
            <a:spLocks noGrp="1"/>
          </p:cNvSpPr>
          <p:nvPr>
            <p:ph type="sldNum" sz="quarter" idx="12"/>
          </p:nvPr>
        </p:nvSpPr>
        <p:spPr>
          <a:xfrm>
            <a:off x="8641080" y="6514568"/>
            <a:ext cx="464288" cy="274320"/>
          </a:xfrm>
        </p:spPr>
        <p:txBody>
          <a:bodyPr/>
          <a:lstStyle>
            <a:extLst/>
          </a:lstStyle>
          <a:p>
            <a:fld id="{8D9F3FF6-262E-4674-B54C-F29464DDF8FD}" type="slidenum">
              <a:rPr lang="en-AU" smtClean="0"/>
              <a:pPr/>
              <a:t>‹#›</a:t>
            </a:fld>
            <a:endParaRPr lang="en-AU"/>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AU"/>
          </a:p>
        </p:txBody>
      </p:sp>
      <p:sp>
        <p:nvSpPr>
          <p:cNvPr id="8" name="Footer Placeholder 7"/>
          <p:cNvSpPr>
            <a:spLocks noGrp="1"/>
          </p:cNvSpPr>
          <p:nvPr>
            <p:ph type="ftr" sz="quarter" idx="11"/>
          </p:nvPr>
        </p:nvSpPr>
        <p:spPr/>
        <p:txBody>
          <a:bodyPr/>
          <a:lstStyle>
            <a:extLst/>
          </a:lstStyle>
          <a:p>
            <a:endParaRPr lang="en-AU"/>
          </a:p>
        </p:txBody>
      </p:sp>
      <p:sp>
        <p:nvSpPr>
          <p:cNvPr id="9" name="Slide Number Placeholder 8"/>
          <p:cNvSpPr>
            <a:spLocks noGrp="1"/>
          </p:cNvSpPr>
          <p:nvPr>
            <p:ph type="sldNum" sz="quarter" idx="12"/>
          </p:nvPr>
        </p:nvSpPr>
        <p:spPr>
          <a:xfrm>
            <a:off x="8641080" y="6514568"/>
            <a:ext cx="464288" cy="274320"/>
          </a:xfrm>
        </p:spPr>
        <p:txBody>
          <a:bodyPr/>
          <a:lstStyle>
            <a:extLst/>
          </a:lstStyle>
          <a:p>
            <a:fld id="{8A433A00-F1CE-4A8A-8D9E-F117B29C1382}"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AU"/>
          </a:p>
        </p:txBody>
      </p:sp>
      <p:sp>
        <p:nvSpPr>
          <p:cNvPr id="4" name="Footer Placeholder 3"/>
          <p:cNvSpPr>
            <a:spLocks noGrp="1"/>
          </p:cNvSpPr>
          <p:nvPr>
            <p:ph type="ftr" sz="quarter" idx="11"/>
          </p:nvPr>
        </p:nvSpPr>
        <p:spPr/>
        <p:txBody>
          <a:bodyPr/>
          <a:lstStyle>
            <a:extLst/>
          </a:lstStyle>
          <a:p>
            <a:endParaRPr lang="en-AU"/>
          </a:p>
        </p:txBody>
      </p:sp>
      <p:sp>
        <p:nvSpPr>
          <p:cNvPr id="5" name="Slide Number Placeholder 4"/>
          <p:cNvSpPr>
            <a:spLocks noGrp="1"/>
          </p:cNvSpPr>
          <p:nvPr>
            <p:ph type="sldNum" sz="quarter" idx="12"/>
          </p:nvPr>
        </p:nvSpPr>
        <p:spPr/>
        <p:txBody>
          <a:bodyPr/>
          <a:lstStyle>
            <a:extLst/>
          </a:lstStyle>
          <a:p>
            <a:fld id="{3AF574C7-0CFD-463D-B3A6-95B62D64D451}" type="slidenum">
              <a:rPr lang="en-AU" smtClean="0"/>
              <a:pPr/>
              <a:t>‹#›</a:t>
            </a:fld>
            <a:endParaRPr lang="en-AU"/>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endParaRPr lang="en-AU"/>
          </a:p>
        </p:txBody>
      </p:sp>
      <p:sp>
        <p:nvSpPr>
          <p:cNvPr id="3" name="Footer Placeholder 2"/>
          <p:cNvSpPr>
            <a:spLocks noGrp="1"/>
          </p:cNvSpPr>
          <p:nvPr>
            <p:ph type="ftr" sz="quarter" idx="11"/>
          </p:nvPr>
        </p:nvSpPr>
        <p:spPr/>
        <p:txBody>
          <a:bodyPr/>
          <a:lstStyle>
            <a:extLst/>
          </a:lstStyle>
          <a:p>
            <a:endParaRPr lang="en-AU"/>
          </a:p>
        </p:txBody>
      </p:sp>
      <p:sp>
        <p:nvSpPr>
          <p:cNvPr id="4" name="Slide Number Placeholder 3"/>
          <p:cNvSpPr>
            <a:spLocks noGrp="1"/>
          </p:cNvSpPr>
          <p:nvPr>
            <p:ph type="sldNum" sz="quarter" idx="12"/>
          </p:nvPr>
        </p:nvSpPr>
        <p:spPr/>
        <p:txBody>
          <a:bodyPr/>
          <a:lstStyle>
            <a:extLst/>
          </a:lstStyle>
          <a:p>
            <a:fld id="{7EC0EFFD-6089-4477-96FB-F268EB414C1F}"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endParaRPr lang="en-AU"/>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8B81E6B3-20C7-43A7-99A7-ADF4A99F6825}" type="slidenum">
              <a:rPr lang="en-AU" smtClean="0"/>
              <a:pPr/>
              <a:t>‹#›</a:t>
            </a:fld>
            <a:endParaRPr lang="en-AU"/>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Drag picture to placeholder or click icon to add</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endParaRPr lang="en-AU"/>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EB7DB380-84C8-4621-8ACF-E649249223EF}" type="slidenum">
              <a:rPr lang="en-AU" smtClean="0"/>
              <a:pPr/>
              <a:t>‹#›</a:t>
            </a:fld>
            <a:endParaRPr lang="en-AU"/>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AU"/>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endParaRPr lang="en-AU"/>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FB36640A-BBDF-4983-947E-A0478355936A}" type="slidenum">
              <a:rPr lang="en-AU" smtClean="0"/>
              <a:pPr/>
              <a:t>‹#›</a:t>
            </a:fld>
            <a:endParaRPr lang="en-AU"/>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www.teacherspayteachers.com/Store/The-English-Teachers-Pet"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042988" y="332657"/>
            <a:ext cx="6965950" cy="2304256"/>
          </a:xfrm>
        </p:spPr>
        <p:txBody>
          <a:bodyPr>
            <a:normAutofit fontScale="90000"/>
          </a:bodyPr>
          <a:lstStyle/>
          <a:p>
            <a:r>
              <a:rPr lang="en-AU" sz="7500" b="1" i="1" smtClean="0"/>
              <a:t>Introduction to Frankenstein</a:t>
            </a:r>
            <a:endParaRPr lang="en-AU" sz="7500" b="1" dirty="0"/>
          </a:p>
        </p:txBody>
      </p:sp>
      <p:sp>
        <p:nvSpPr>
          <p:cNvPr id="2051" name="Rectangle 3"/>
          <p:cNvSpPr>
            <a:spLocks noGrp="1" noChangeArrowheads="1"/>
          </p:cNvSpPr>
          <p:nvPr>
            <p:ph type="subTitle" idx="1"/>
          </p:nvPr>
        </p:nvSpPr>
        <p:spPr>
          <a:xfrm>
            <a:off x="107504" y="5229200"/>
            <a:ext cx="3312367" cy="720080"/>
          </a:xfrm>
        </p:spPr>
        <p:txBody>
          <a:bodyPr>
            <a:normAutofit/>
          </a:bodyPr>
          <a:lstStyle/>
          <a:p>
            <a:r>
              <a:rPr lang="en-AU" sz="1100" dirty="0" smtClean="0"/>
              <a:t>© The English Teacher’s Pet</a:t>
            </a:r>
          </a:p>
          <a:p>
            <a:r>
              <a:rPr lang="en-AU" sz="1100" dirty="0" smtClean="0"/>
              <a:t>http://</a:t>
            </a:r>
            <a:r>
              <a:rPr lang="en-AU" sz="1100" dirty="0" err="1" smtClean="0"/>
              <a:t>www.teacherspayteachers.com</a:t>
            </a:r>
            <a:r>
              <a:rPr lang="en-AU" sz="1100" dirty="0" smtClean="0"/>
              <a:t>/Store/The-</a:t>
            </a:r>
            <a:r>
              <a:rPr lang="en-AU" sz="1100" dirty="0" err="1" smtClean="0"/>
              <a:t>English_teachers</a:t>
            </a:r>
            <a:r>
              <a:rPr lang="en-AU" sz="1100" dirty="0" smtClean="0"/>
              <a:t>-Pet</a:t>
            </a:r>
            <a:endParaRPr lang="en-AU" sz="1100" dirty="0"/>
          </a:p>
        </p:txBody>
      </p:sp>
      <p:pic>
        <p:nvPicPr>
          <p:cNvPr id="2052" name="Picture 4" descr="frankenstein-monster-replica-2"/>
          <p:cNvPicPr>
            <a:picLocks noChangeAspect="1" noChangeArrowheads="1"/>
          </p:cNvPicPr>
          <p:nvPr/>
        </p:nvPicPr>
        <p:blipFill>
          <a:blip r:embed="rId2" cstate="print"/>
          <a:srcRect/>
          <a:stretch>
            <a:fillRect/>
          </a:stretch>
        </p:blipFill>
        <p:spPr bwMode="auto">
          <a:xfrm>
            <a:off x="6156176" y="3933056"/>
            <a:ext cx="2173276" cy="19986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Creature’s Story</a:t>
            </a:r>
            <a:endParaRPr lang="en-US" dirty="0"/>
          </a:p>
        </p:txBody>
      </p:sp>
      <p:sp>
        <p:nvSpPr>
          <p:cNvPr id="3" name="Content Placeholder 2"/>
          <p:cNvSpPr>
            <a:spLocks noGrp="1"/>
          </p:cNvSpPr>
          <p:nvPr>
            <p:ph idx="1"/>
          </p:nvPr>
        </p:nvSpPr>
        <p:spPr/>
        <p:txBody>
          <a:bodyPr>
            <a:normAutofit/>
          </a:bodyPr>
          <a:lstStyle/>
          <a:p>
            <a:r>
              <a:rPr lang="en-US" dirty="0" smtClean="0"/>
              <a:t>This communicates a number of views and values</a:t>
            </a:r>
          </a:p>
          <a:p>
            <a:pPr lvl="1"/>
            <a:r>
              <a:rPr lang="en-US" dirty="0" smtClean="0"/>
              <a:t>Uses religious/philosophical ideal that man is essentially good – the creature is like Satan, the fallen angel</a:t>
            </a:r>
          </a:p>
          <a:p>
            <a:pPr lvl="1"/>
            <a:r>
              <a:rPr lang="en-US" dirty="0" smtClean="0"/>
              <a:t>His passionate responses to nature are typically Romantic (literary era)</a:t>
            </a:r>
          </a:p>
          <a:p>
            <a:pPr lvl="1"/>
            <a:r>
              <a:rPr lang="en-US" dirty="0" smtClean="0"/>
              <a:t>Isolation and loneliness are no good spiritually (much like when Frankenstein isolates himself with his science)</a:t>
            </a:r>
          </a:p>
        </p:txBody>
      </p:sp>
    </p:spTree>
    <p:extLst>
      <p:ext uri="{BB962C8B-B14F-4D97-AF65-F5344CB8AC3E}">
        <p14:creationId xmlns:p14="http://schemas.microsoft.com/office/powerpoint/2010/main" val="225295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Evidentiary Narrative Technique</a:t>
            </a:r>
            <a:endParaRPr lang="en-US" dirty="0"/>
          </a:p>
        </p:txBody>
      </p:sp>
      <p:sp>
        <p:nvSpPr>
          <p:cNvPr id="3" name="Content Placeholder 2"/>
          <p:cNvSpPr>
            <a:spLocks noGrp="1"/>
          </p:cNvSpPr>
          <p:nvPr>
            <p:ph idx="1"/>
          </p:nvPr>
        </p:nvSpPr>
        <p:spPr/>
        <p:txBody>
          <a:bodyPr/>
          <a:lstStyle/>
          <a:p>
            <a:r>
              <a:rPr lang="en-US" dirty="0" smtClean="0"/>
              <a:t>This occurs when the story is told from a number of different perspectives who all view the same events differently.</a:t>
            </a:r>
          </a:p>
          <a:p>
            <a:endParaRPr lang="en-US" dirty="0" smtClean="0"/>
          </a:p>
          <a:p>
            <a:r>
              <a:rPr lang="en-US" dirty="0" smtClean="0"/>
              <a:t>We have three narrators (when most novels have one) and also letters from other characters</a:t>
            </a:r>
            <a:endParaRPr lang="en-US" dirty="0"/>
          </a:p>
        </p:txBody>
      </p:sp>
    </p:spTree>
    <p:extLst>
      <p:ext uri="{BB962C8B-B14F-4D97-AF65-F5344CB8AC3E}">
        <p14:creationId xmlns:p14="http://schemas.microsoft.com/office/powerpoint/2010/main" val="107822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11560" y="3284984"/>
            <a:ext cx="8013192" cy="1636776"/>
          </a:xfrm>
        </p:spPr>
        <p:txBody>
          <a:bodyPr>
            <a:normAutofit/>
          </a:bodyPr>
          <a:lstStyle/>
          <a:p>
            <a:r>
              <a:rPr lang="en-US" sz="6000" dirty="0" smtClean="0"/>
              <a:t>KEY IDEAS</a:t>
            </a:r>
            <a:endParaRPr lang="en-US" sz="6000" dirty="0"/>
          </a:p>
        </p:txBody>
      </p:sp>
    </p:spTree>
    <p:extLst>
      <p:ext uri="{BB962C8B-B14F-4D97-AF65-F5344CB8AC3E}">
        <p14:creationId xmlns:p14="http://schemas.microsoft.com/office/powerpoint/2010/main" val="354655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KNOWLEDGE</a:t>
            </a:r>
            <a:endParaRPr lang="en-US" dirty="0"/>
          </a:p>
        </p:txBody>
      </p:sp>
      <p:sp>
        <p:nvSpPr>
          <p:cNvPr id="5" name="Content Placeholder 4"/>
          <p:cNvSpPr>
            <a:spLocks noGrp="1"/>
          </p:cNvSpPr>
          <p:nvPr>
            <p:ph idx="1"/>
          </p:nvPr>
        </p:nvSpPr>
        <p:spPr/>
        <p:txBody>
          <a:bodyPr>
            <a:normAutofit fontScale="92500" lnSpcReduction="20000"/>
          </a:bodyPr>
          <a:lstStyle/>
          <a:p>
            <a:r>
              <a:rPr lang="en-US" dirty="0"/>
              <a:t>Victor seeks knowledge for his own </a:t>
            </a:r>
            <a:r>
              <a:rPr lang="en-US" dirty="0" smtClean="0"/>
              <a:t>reasons</a:t>
            </a:r>
          </a:p>
          <a:p>
            <a:endParaRPr lang="en-US" dirty="0"/>
          </a:p>
          <a:p>
            <a:r>
              <a:rPr lang="en-US" dirty="0"/>
              <a:t>Does not consider the </a:t>
            </a:r>
            <a:r>
              <a:rPr lang="en-US" dirty="0" smtClean="0"/>
              <a:t>ramifications </a:t>
            </a:r>
          </a:p>
          <a:p>
            <a:endParaRPr lang="en-US" dirty="0"/>
          </a:p>
          <a:p>
            <a:r>
              <a:rPr lang="en-US" dirty="0"/>
              <a:t>Walton </a:t>
            </a:r>
            <a:r>
              <a:rPr lang="en-US" dirty="0" smtClean="0"/>
              <a:t>is a similar character to Frankenstein, just not as dangerously progressed</a:t>
            </a:r>
          </a:p>
          <a:p>
            <a:endParaRPr lang="en-US" dirty="0"/>
          </a:p>
          <a:p>
            <a:r>
              <a:rPr lang="en-US" dirty="0"/>
              <a:t>Victor focused on Alchemy before going to </a:t>
            </a:r>
            <a:r>
              <a:rPr lang="en-US" dirty="0" smtClean="0"/>
              <a:t>his university </a:t>
            </a:r>
            <a:r>
              <a:rPr lang="en-US" dirty="0"/>
              <a:t>and learning about new </a:t>
            </a:r>
            <a:r>
              <a:rPr lang="en-US" dirty="0" smtClean="0"/>
              <a:t>sciences</a:t>
            </a:r>
            <a:endParaRPr lang="en-US" dirty="0"/>
          </a:p>
        </p:txBody>
      </p:sp>
    </p:spTree>
    <p:extLst>
      <p:ext uri="{BB962C8B-B14F-4D97-AF65-F5344CB8AC3E}">
        <p14:creationId xmlns:p14="http://schemas.microsoft.com/office/powerpoint/2010/main" val="21958431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t>
            </a:r>
            <a:endParaRPr lang="en-US" dirty="0"/>
          </a:p>
        </p:txBody>
      </p:sp>
      <p:sp>
        <p:nvSpPr>
          <p:cNvPr id="3" name="Content Placeholder 2"/>
          <p:cNvSpPr>
            <a:spLocks noGrp="1"/>
          </p:cNvSpPr>
          <p:nvPr>
            <p:ph idx="1"/>
          </p:nvPr>
        </p:nvSpPr>
        <p:spPr/>
        <p:txBody>
          <a:bodyPr>
            <a:normAutofit/>
          </a:bodyPr>
          <a:lstStyle/>
          <a:p>
            <a:r>
              <a:rPr lang="en-US" dirty="0" smtClean="0"/>
              <a:t>Romantics favored a ‘natural’ education through reading and adventures, providing self-growth, rather than a formal education in schools.</a:t>
            </a:r>
          </a:p>
          <a:p>
            <a:pPr lvl="1"/>
            <a:r>
              <a:rPr lang="en-US" dirty="0"/>
              <a:t>Walton </a:t>
            </a:r>
            <a:r>
              <a:rPr lang="en-US" dirty="0" smtClean="0"/>
              <a:t>is self-educated: </a:t>
            </a:r>
            <a:r>
              <a:rPr lang="en-US" dirty="0"/>
              <a:t>“my education was neglected, yet I was passionately fond of reading.</a:t>
            </a:r>
            <a:r>
              <a:rPr lang="en-US" dirty="0" smtClean="0"/>
              <a:t>”</a:t>
            </a:r>
          </a:p>
          <a:p>
            <a:pPr lvl="1"/>
            <a:r>
              <a:rPr lang="en-US" dirty="0"/>
              <a:t>The </a:t>
            </a:r>
            <a:r>
              <a:rPr lang="en-US" dirty="0" smtClean="0"/>
              <a:t>Creature </a:t>
            </a:r>
            <a:r>
              <a:rPr lang="en-US" dirty="0"/>
              <a:t>learns from the </a:t>
            </a:r>
            <a:r>
              <a:rPr lang="en-US" dirty="0" err="1" smtClean="0"/>
              <a:t>DeLacey’s</a:t>
            </a:r>
            <a:r>
              <a:rPr lang="en-US" dirty="0" smtClean="0"/>
              <a:t> non-formal schooling </a:t>
            </a:r>
            <a:endParaRPr lang="en-US" dirty="0"/>
          </a:p>
          <a:p>
            <a:pPr marL="411480" lvl="1" indent="0">
              <a:buNone/>
            </a:pPr>
            <a:endParaRPr lang="en-US" dirty="0"/>
          </a:p>
        </p:txBody>
      </p:sp>
    </p:spTree>
    <p:extLst>
      <p:ext uri="{BB962C8B-B14F-4D97-AF65-F5344CB8AC3E}">
        <p14:creationId xmlns:p14="http://schemas.microsoft.com/office/powerpoint/2010/main" val="13996287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PARENTHOOD/FAMILY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Author Shelley loses her mother early</a:t>
            </a:r>
          </a:p>
          <a:p>
            <a:endParaRPr lang="en-US" dirty="0" smtClean="0"/>
          </a:p>
          <a:p>
            <a:r>
              <a:rPr lang="en-US" dirty="0"/>
              <a:t>Elizabeth’s mother died early during </a:t>
            </a:r>
            <a:r>
              <a:rPr lang="en-US" dirty="0" smtClean="0"/>
              <a:t>childbirth</a:t>
            </a:r>
          </a:p>
          <a:p>
            <a:endParaRPr lang="en-US" dirty="0"/>
          </a:p>
          <a:p>
            <a:r>
              <a:rPr lang="en-US" dirty="0" smtClean="0"/>
              <a:t>Victor </a:t>
            </a:r>
            <a:r>
              <a:rPr lang="en-US" dirty="0"/>
              <a:t>does not care for the </a:t>
            </a:r>
            <a:r>
              <a:rPr lang="en-US" dirty="0" smtClean="0"/>
              <a:t>Creature </a:t>
            </a:r>
            <a:r>
              <a:rPr lang="en-US" dirty="0"/>
              <a:t>he ‘</a:t>
            </a:r>
            <a:r>
              <a:rPr lang="en-US" dirty="0" smtClean="0"/>
              <a:t>parented’ (Victor </a:t>
            </a:r>
            <a:r>
              <a:rPr lang="en-US" dirty="0"/>
              <a:t>is the real monster – he neglects his own ‘child</a:t>
            </a:r>
            <a:r>
              <a:rPr lang="en-US" dirty="0" smtClean="0"/>
              <a:t>’)</a:t>
            </a:r>
          </a:p>
          <a:p>
            <a:endParaRPr lang="en-US" dirty="0"/>
          </a:p>
          <a:p>
            <a:r>
              <a:rPr lang="en-US" dirty="0"/>
              <a:t>Critiques the </a:t>
            </a:r>
            <a:r>
              <a:rPr lang="en-US" dirty="0" smtClean="0"/>
              <a:t>notion </a:t>
            </a:r>
            <a:r>
              <a:rPr lang="en-US" dirty="0"/>
              <a:t>of the individual, of solitariness and </a:t>
            </a:r>
            <a:r>
              <a:rPr lang="en-US" dirty="0" smtClean="0"/>
              <a:t>introversion, which at </a:t>
            </a:r>
            <a:r>
              <a:rPr lang="en-US" dirty="0"/>
              <a:t>the </a:t>
            </a:r>
            <a:r>
              <a:rPr lang="en-US" dirty="0" smtClean="0"/>
              <a:t>time was being expressed positively</a:t>
            </a:r>
          </a:p>
          <a:p>
            <a:pPr lvl="1"/>
            <a:endParaRPr lang="en-US" dirty="0"/>
          </a:p>
        </p:txBody>
      </p:sp>
    </p:spTree>
    <p:extLst>
      <p:ext uri="{BB962C8B-B14F-4D97-AF65-F5344CB8AC3E}">
        <p14:creationId xmlns:p14="http://schemas.microsoft.com/office/powerpoint/2010/main" val="41600555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24944"/>
            <a:ext cx="8013192" cy="1636776"/>
          </a:xfrm>
        </p:spPr>
        <p:txBody>
          <a:bodyPr>
            <a:normAutofit/>
          </a:bodyPr>
          <a:lstStyle/>
          <a:p>
            <a:r>
              <a:rPr lang="en-US" sz="6000" dirty="0" smtClean="0"/>
              <a:t>GENRE</a:t>
            </a:r>
            <a:endParaRPr lang="en-US" sz="6000" dirty="0"/>
          </a:p>
        </p:txBody>
      </p:sp>
    </p:spTree>
    <p:extLst>
      <p:ext uri="{BB962C8B-B14F-4D97-AF65-F5344CB8AC3E}">
        <p14:creationId xmlns:p14="http://schemas.microsoft.com/office/powerpoint/2010/main" val="19202507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AU" b="1"/>
              <a:t>Genre – Gothic </a:t>
            </a:r>
          </a:p>
        </p:txBody>
      </p:sp>
      <p:sp>
        <p:nvSpPr>
          <p:cNvPr id="52227" name="Rectangle 3"/>
          <p:cNvSpPr>
            <a:spLocks noGrp="1" noChangeArrowheads="1"/>
          </p:cNvSpPr>
          <p:nvPr>
            <p:ph sz="half" idx="1"/>
          </p:nvPr>
        </p:nvSpPr>
        <p:spPr>
          <a:xfrm>
            <a:off x="533400" y="1828800"/>
            <a:ext cx="6559550" cy="4336504"/>
          </a:xfrm>
        </p:spPr>
        <p:txBody>
          <a:bodyPr>
            <a:normAutofit lnSpcReduction="10000"/>
          </a:bodyPr>
          <a:lstStyle/>
          <a:p>
            <a:pPr>
              <a:lnSpc>
                <a:spcPct val="90000"/>
              </a:lnSpc>
            </a:pPr>
            <a:r>
              <a:rPr lang="en-AU" sz="2300" dirty="0"/>
              <a:t>The Gothic novel (mid 18</a:t>
            </a:r>
            <a:r>
              <a:rPr lang="en-AU" sz="2300" baseline="30000" dirty="0"/>
              <a:t>th</a:t>
            </a:r>
            <a:r>
              <a:rPr lang="en-AU" sz="2300" dirty="0"/>
              <a:t> – mid 19</a:t>
            </a:r>
            <a:r>
              <a:rPr lang="en-AU" sz="2300" baseline="30000" dirty="0"/>
              <a:t>th)</a:t>
            </a:r>
            <a:r>
              <a:rPr lang="en-AU" sz="2300" dirty="0"/>
              <a:t> </a:t>
            </a:r>
            <a:r>
              <a:rPr lang="en-AU" sz="2300" dirty="0" smtClean="0"/>
              <a:t>is </a:t>
            </a:r>
            <a:r>
              <a:rPr lang="en-AU" sz="2300" dirty="0"/>
              <a:t>distinctive for its fascination with the horrible, the repellent, the grotesque and the supernatural, in combination with many of the characteristics of the Romantic novel </a:t>
            </a:r>
          </a:p>
          <a:p>
            <a:pPr>
              <a:lnSpc>
                <a:spcPct val="90000"/>
              </a:lnSpc>
            </a:pPr>
            <a:r>
              <a:rPr lang="en-AU" sz="2300" dirty="0"/>
              <a:t>Gothic: emphasis on emotion </a:t>
            </a:r>
          </a:p>
          <a:p>
            <a:pPr lvl="1">
              <a:lnSpc>
                <a:spcPct val="90000"/>
              </a:lnSpc>
            </a:pPr>
            <a:r>
              <a:rPr lang="en-AU" dirty="0"/>
              <a:t>Gothic art and architecture was intended to have a magical or preternatural effect on the viewer</a:t>
            </a:r>
          </a:p>
          <a:p>
            <a:pPr lvl="1">
              <a:lnSpc>
                <a:spcPct val="90000"/>
              </a:lnSpc>
            </a:pPr>
            <a:r>
              <a:rPr lang="en-AU" dirty="0"/>
              <a:t>The Gothic building was the perfect setting for a story intended to terrify or otherwise overwhelm the reader </a:t>
            </a:r>
          </a:p>
          <a:p>
            <a:pPr lvl="1">
              <a:lnSpc>
                <a:spcPct val="90000"/>
              </a:lnSpc>
            </a:pPr>
            <a:r>
              <a:rPr lang="en-AU" dirty="0"/>
              <a:t>Dangerous natural </a:t>
            </a:r>
            <a:r>
              <a:rPr lang="en-AU" dirty="0" smtClean="0"/>
              <a:t>settings </a:t>
            </a:r>
            <a:r>
              <a:rPr lang="en-AU" dirty="0"/>
              <a:t>were </a:t>
            </a:r>
            <a:r>
              <a:rPr lang="en-AU" dirty="0" smtClean="0"/>
              <a:t>employed (exploring the Pole)</a:t>
            </a:r>
            <a:endParaRPr lang="en-AU" dirty="0"/>
          </a:p>
        </p:txBody>
      </p:sp>
      <p:pic>
        <p:nvPicPr>
          <p:cNvPr id="52229" name="Picture 5" descr="j0232664"/>
          <p:cNvPicPr>
            <a:picLocks noGrp="1" noChangeAspect="1" noChangeArrowheads="1"/>
          </p:cNvPicPr>
          <p:nvPr>
            <p:ph sz="half" idx="2"/>
          </p:nvPr>
        </p:nvPicPr>
        <p:blipFill>
          <a:blip r:embed="rId2" cstate="print"/>
          <a:srcRect/>
          <a:stretch>
            <a:fillRect/>
          </a:stretch>
        </p:blipFill>
        <p:spPr>
          <a:xfrm>
            <a:off x="6804025" y="1989138"/>
            <a:ext cx="1649413" cy="3600450"/>
          </a:xfrm>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Grp="1" noChangeArrowheads="1"/>
          </p:cNvSpPr>
          <p:nvPr>
            <p:ph type="title"/>
          </p:nvPr>
        </p:nvSpPr>
        <p:spPr/>
        <p:txBody>
          <a:bodyPr/>
          <a:lstStyle/>
          <a:p>
            <a:r>
              <a:rPr lang="en-AU" b="1"/>
              <a:t>Genre – Gothic </a:t>
            </a:r>
          </a:p>
        </p:txBody>
      </p:sp>
      <p:sp>
        <p:nvSpPr>
          <p:cNvPr id="53253" name="Rectangle 5"/>
          <p:cNvSpPr>
            <a:spLocks noGrp="1" noChangeArrowheads="1"/>
          </p:cNvSpPr>
          <p:nvPr>
            <p:ph sz="half" idx="1"/>
          </p:nvPr>
        </p:nvSpPr>
        <p:spPr>
          <a:xfrm>
            <a:off x="533400" y="1828800"/>
            <a:ext cx="2609850" cy="4038600"/>
          </a:xfrm>
        </p:spPr>
        <p:txBody>
          <a:bodyPr/>
          <a:lstStyle/>
          <a:p>
            <a:pPr>
              <a:buFont typeface="Wingdings" pitchFamily="2" charset="2"/>
              <a:buNone/>
            </a:pPr>
            <a:endParaRPr lang="en-US" sz="2300" dirty="0"/>
          </a:p>
        </p:txBody>
      </p:sp>
      <p:sp>
        <p:nvSpPr>
          <p:cNvPr id="53254" name="Rectangle 6"/>
          <p:cNvSpPr>
            <a:spLocks noGrp="1" noChangeArrowheads="1"/>
          </p:cNvSpPr>
          <p:nvPr>
            <p:ph sz="half" idx="2"/>
          </p:nvPr>
        </p:nvSpPr>
        <p:spPr>
          <a:xfrm>
            <a:off x="3131840" y="1828800"/>
            <a:ext cx="5554960" cy="4038600"/>
          </a:xfrm>
        </p:spPr>
        <p:txBody>
          <a:bodyPr/>
          <a:lstStyle/>
          <a:p>
            <a:r>
              <a:rPr lang="en-AU" sz="2300" dirty="0" smtClean="0"/>
              <a:t>Characters have </a:t>
            </a:r>
            <a:r>
              <a:rPr lang="en-AU" sz="2300" dirty="0"/>
              <a:t>a chronic sense of apprehension and the premonition of impending </a:t>
            </a:r>
            <a:r>
              <a:rPr lang="en-AU" sz="2300" dirty="0" smtClean="0"/>
              <a:t>(but unidentified) disaster</a:t>
            </a:r>
          </a:p>
          <a:p>
            <a:pPr marL="0" indent="0">
              <a:buNone/>
            </a:pPr>
            <a:r>
              <a:rPr lang="en-AU" sz="2300" dirty="0" smtClean="0"/>
              <a:t> </a:t>
            </a:r>
            <a:endParaRPr lang="en-AU" sz="2300" dirty="0"/>
          </a:p>
          <a:p>
            <a:r>
              <a:rPr lang="en-AU" sz="2300" dirty="0"/>
              <a:t>The Gothic world is the fallen world</a:t>
            </a:r>
            <a:r>
              <a:rPr lang="en-AU" sz="2300" dirty="0" smtClean="0"/>
              <a:t>, with characters </a:t>
            </a:r>
            <a:r>
              <a:rPr lang="en-AU" sz="2300" dirty="0"/>
              <a:t>living in fear and alienation, haunted by images of </a:t>
            </a:r>
            <a:r>
              <a:rPr lang="en-AU" sz="2300" dirty="0" smtClean="0"/>
              <a:t>civilized expulsion and </a:t>
            </a:r>
            <a:r>
              <a:rPr lang="en-AU" sz="2300" dirty="0"/>
              <a:t>by </a:t>
            </a:r>
            <a:r>
              <a:rPr lang="en-AU" sz="2300" dirty="0" smtClean="0"/>
              <a:t>the unavoidable repercussions that follow</a:t>
            </a:r>
            <a:endParaRPr lang="en-AU" sz="2300" dirty="0"/>
          </a:p>
        </p:txBody>
      </p:sp>
      <p:pic>
        <p:nvPicPr>
          <p:cNvPr id="10" name="Picture 9" descr="741px-John_Henry_Fuseli_-_The_Nightmare.JPG"/>
          <p:cNvPicPr>
            <a:picLocks noChangeAspect="1"/>
          </p:cNvPicPr>
          <p:nvPr/>
        </p:nvPicPr>
        <p:blipFill>
          <a:blip r:embed="rId2" cstate="print"/>
          <a:stretch>
            <a:fillRect/>
          </a:stretch>
        </p:blipFill>
        <p:spPr>
          <a:xfrm>
            <a:off x="571472" y="1928802"/>
            <a:ext cx="2571768" cy="2082403"/>
          </a:xfrm>
          <a:prstGeom prst="rect">
            <a:avLst/>
          </a:prstGeom>
        </p:spPr>
      </p:pic>
      <p:pic>
        <p:nvPicPr>
          <p:cNvPr id="6" name="Picture 6" descr="frankenstein-jj-001"/>
          <p:cNvPicPr>
            <a:picLocks noChangeAspect="1" noChangeArrowheads="1"/>
          </p:cNvPicPr>
          <p:nvPr/>
        </p:nvPicPr>
        <p:blipFill>
          <a:blip r:embed="rId3" cstate="print"/>
          <a:srcRect/>
          <a:stretch>
            <a:fillRect/>
          </a:stretch>
        </p:blipFill>
        <p:spPr bwMode="auto">
          <a:xfrm>
            <a:off x="467544" y="1597972"/>
            <a:ext cx="2662972" cy="45645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AU" b="1"/>
              <a:t>Genre – Gothic </a:t>
            </a:r>
          </a:p>
        </p:txBody>
      </p:sp>
      <p:sp>
        <p:nvSpPr>
          <p:cNvPr id="64515" name="Rectangle 3"/>
          <p:cNvSpPr>
            <a:spLocks noGrp="1" noChangeArrowheads="1"/>
          </p:cNvSpPr>
          <p:nvPr>
            <p:ph sz="half" idx="1"/>
          </p:nvPr>
        </p:nvSpPr>
        <p:spPr>
          <a:xfrm>
            <a:off x="533400" y="1828800"/>
            <a:ext cx="7927032" cy="4038600"/>
          </a:xfrm>
        </p:spPr>
        <p:txBody>
          <a:bodyPr/>
          <a:lstStyle/>
          <a:p>
            <a:r>
              <a:rPr lang="en-AU" sz="2300" dirty="0"/>
              <a:t>Action tends to take place at night or in </a:t>
            </a:r>
            <a:r>
              <a:rPr lang="en-AU" sz="2300" dirty="0" smtClean="0"/>
              <a:t>a </a:t>
            </a:r>
            <a:r>
              <a:rPr lang="en-AU" sz="2300" dirty="0"/>
              <a:t>sunless </a:t>
            </a:r>
            <a:r>
              <a:rPr lang="en-AU" sz="2300" dirty="0" smtClean="0"/>
              <a:t>environment</a:t>
            </a:r>
          </a:p>
          <a:p>
            <a:endParaRPr lang="en-AU" sz="2300" dirty="0"/>
          </a:p>
          <a:p>
            <a:r>
              <a:rPr lang="en-AU" sz="2300" dirty="0"/>
              <a:t>Some motifs of typical Gothic fiction </a:t>
            </a:r>
            <a:r>
              <a:rPr lang="en-AU" sz="2300" dirty="0" smtClean="0"/>
              <a:t>include </a:t>
            </a:r>
            <a:r>
              <a:rPr lang="en-AU" sz="2300" dirty="0"/>
              <a:t>images of death; revenge; </a:t>
            </a:r>
            <a:r>
              <a:rPr lang="en-AU" sz="2300" dirty="0" smtClean="0"/>
              <a:t>a family </a:t>
            </a:r>
            <a:r>
              <a:rPr lang="en-AU" sz="2300" dirty="0"/>
              <a:t>curse; the Doppelganger; demonic possession; masking/shape changing; </a:t>
            </a:r>
            <a:r>
              <a:rPr lang="en-AU" sz="2300" dirty="0" smtClean="0"/>
              <a:t>madness</a:t>
            </a:r>
          </a:p>
          <a:p>
            <a:pPr marL="0" indent="0">
              <a:buNone/>
            </a:pPr>
            <a:endParaRPr lang="en-AU" sz="2300" dirty="0" smtClean="0"/>
          </a:p>
          <a:p>
            <a:r>
              <a:rPr lang="en-AU" sz="2300" dirty="0" smtClean="0"/>
              <a:t>These motifs and settings are prevalent throughout the novel</a:t>
            </a:r>
            <a:endParaRPr lang="en-AU" sz="23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Mary Shelley</a:t>
            </a:r>
            <a:endParaRPr lang="en-US" dirty="0"/>
          </a:p>
        </p:txBody>
      </p:sp>
      <p:sp>
        <p:nvSpPr>
          <p:cNvPr id="4" name="TextBox 3"/>
          <p:cNvSpPr txBox="1"/>
          <p:nvPr/>
        </p:nvSpPr>
        <p:spPr>
          <a:xfrm>
            <a:off x="457200" y="1916832"/>
            <a:ext cx="8363272" cy="4062651"/>
          </a:xfrm>
          <a:prstGeom prst="rect">
            <a:avLst/>
          </a:prstGeom>
          <a:noFill/>
        </p:spPr>
        <p:txBody>
          <a:bodyPr wrap="square" rtlCol="0">
            <a:spAutoFit/>
          </a:bodyPr>
          <a:lstStyle/>
          <a:p>
            <a:pPr marL="285750" indent="-285750">
              <a:buFont typeface="Arial" panose="020B0604020202020204" pitchFamily="34" charset="0"/>
              <a:buChar char="•"/>
            </a:pPr>
            <a:r>
              <a:rPr lang="en-US" sz="2000" dirty="0" smtClean="0"/>
              <a:t>Mary </a:t>
            </a:r>
            <a:r>
              <a:rPr lang="en-US" sz="2000" dirty="0"/>
              <a:t>Shelley was born on August 30, </a:t>
            </a:r>
            <a:r>
              <a:rPr lang="en-US" sz="2000" dirty="0" smtClean="0"/>
              <a:t>1797,in </a:t>
            </a:r>
            <a:r>
              <a:rPr lang="en-US" sz="2000" dirty="0"/>
              <a:t>London, England. </a:t>
            </a:r>
            <a:endParaRPr lang="en-US" sz="2000" dirty="0" smtClean="0"/>
          </a:p>
          <a:p>
            <a:pPr marL="285750" indent="-285750">
              <a:buFont typeface="Arial" panose="020B0604020202020204" pitchFamily="34" charset="0"/>
              <a:buChar char="•"/>
            </a:pPr>
            <a:r>
              <a:rPr lang="en-US" sz="2000" dirty="0" smtClean="0"/>
              <a:t>She </a:t>
            </a:r>
            <a:r>
              <a:rPr lang="en-US" sz="2000" dirty="0"/>
              <a:t>was the daughter of a politically radical, literary couple </a:t>
            </a:r>
            <a:endParaRPr lang="en-US" sz="2000" dirty="0" smtClean="0"/>
          </a:p>
          <a:p>
            <a:pPr marL="285750" indent="-285750">
              <a:buFont typeface="Arial" panose="020B0604020202020204" pitchFamily="34" charset="0"/>
              <a:buChar char="•"/>
            </a:pPr>
            <a:r>
              <a:rPr lang="en-US" sz="2000" dirty="0" smtClean="0"/>
              <a:t>Her </a:t>
            </a:r>
            <a:r>
              <a:rPr lang="en-US" sz="2000" dirty="0"/>
              <a:t>father, William Godwin, was a philosopher </a:t>
            </a:r>
            <a:r>
              <a:rPr lang="en-US" sz="2000" dirty="0" smtClean="0"/>
              <a:t>and writer</a:t>
            </a:r>
            <a:r>
              <a:rPr lang="en-US" sz="2000" dirty="0"/>
              <a:t>. Her mother, Mary </a:t>
            </a:r>
            <a:r>
              <a:rPr lang="en-US" sz="2000" dirty="0" err="1"/>
              <a:t>Wollenstonecraft</a:t>
            </a:r>
            <a:r>
              <a:rPr lang="en-US" sz="2000" dirty="0"/>
              <a:t> </a:t>
            </a:r>
            <a:r>
              <a:rPr lang="en-US" sz="2000" dirty="0" smtClean="0"/>
              <a:t>Godwin,</a:t>
            </a:r>
            <a:r>
              <a:rPr lang="en-US" sz="2000" i="1" dirty="0"/>
              <a:t> </a:t>
            </a:r>
            <a:r>
              <a:rPr lang="en-US" sz="2000" dirty="0" smtClean="0"/>
              <a:t>was </a:t>
            </a:r>
            <a:r>
              <a:rPr lang="en-US" sz="2000" dirty="0"/>
              <a:t>well-known for her feminist views. </a:t>
            </a:r>
            <a:endParaRPr lang="en-US" sz="2000" dirty="0" smtClean="0"/>
          </a:p>
          <a:p>
            <a:pPr marL="285750" indent="-285750">
              <a:buFont typeface="Arial" panose="020B0604020202020204" pitchFamily="34" charset="0"/>
              <a:buChar char="•"/>
            </a:pPr>
            <a:r>
              <a:rPr lang="en-US" sz="2000" dirty="0" smtClean="0"/>
              <a:t>Mary </a:t>
            </a:r>
            <a:r>
              <a:rPr lang="en-US" sz="2000" dirty="0"/>
              <a:t>never knew her mother, as she died a few days after </a:t>
            </a:r>
            <a:r>
              <a:rPr lang="en-US" sz="2000" dirty="0" smtClean="0"/>
              <a:t>giving birth</a:t>
            </a:r>
            <a:r>
              <a:rPr lang="en-US" sz="2000" dirty="0"/>
              <a:t>. </a:t>
            </a:r>
            <a:endParaRPr lang="en-US" sz="2000" dirty="0" smtClean="0"/>
          </a:p>
          <a:p>
            <a:pPr marL="285750" indent="-285750">
              <a:buFont typeface="Arial" panose="020B0604020202020204" pitchFamily="34" charset="0"/>
              <a:buChar char="•"/>
            </a:pPr>
            <a:r>
              <a:rPr lang="en-US" sz="2000" dirty="0" smtClean="0"/>
              <a:t>Mary </a:t>
            </a:r>
            <a:r>
              <a:rPr lang="en-US" sz="2000" dirty="0"/>
              <a:t>Shelley received no formal early education. Instead, she was taught at home by her </a:t>
            </a:r>
            <a:r>
              <a:rPr lang="en-US" sz="2000" dirty="0" smtClean="0"/>
              <a:t>father.</a:t>
            </a:r>
          </a:p>
          <a:p>
            <a:pPr marL="285750" indent="-285750">
              <a:buFont typeface="Arial" panose="020B0604020202020204" pitchFamily="34" charset="0"/>
              <a:buChar char="•"/>
            </a:pPr>
            <a:r>
              <a:rPr lang="en-US" sz="2000" dirty="0" smtClean="0"/>
              <a:t>When </a:t>
            </a:r>
            <a:r>
              <a:rPr lang="en-US" sz="2000" dirty="0"/>
              <a:t>she was seventeen, Mary eloped to France with noted poet Percy Bysshe Shelley. </a:t>
            </a:r>
            <a:endParaRPr lang="en-US" sz="2000" dirty="0" smtClean="0"/>
          </a:p>
          <a:p>
            <a:pPr marL="285750" indent="-285750">
              <a:buFont typeface="Arial" panose="020B0604020202020204" pitchFamily="34" charset="0"/>
              <a:buChar char="•"/>
            </a:pPr>
            <a:r>
              <a:rPr lang="en-US" sz="2000" dirty="0" smtClean="0"/>
              <a:t>Mary </a:t>
            </a:r>
            <a:r>
              <a:rPr lang="en-US" sz="2000" dirty="0"/>
              <a:t>and Percy Shelley spent the summer of 1816 in Switzerland, and were neighbors </a:t>
            </a:r>
            <a:r>
              <a:rPr lang="en-US" sz="2000" dirty="0" smtClean="0"/>
              <a:t>to Lord Byron, a famous poet.</a:t>
            </a:r>
            <a:endParaRPr lang="en-US" sz="2000" dirty="0" smtClean="0"/>
          </a:p>
          <a:p>
            <a:pPr marL="285750" indent="-285750">
              <a:buFont typeface="Arial" panose="020B0604020202020204" pitchFamily="34" charset="0"/>
              <a:buChar char="•"/>
            </a:pPr>
            <a:r>
              <a:rPr lang="en-US" sz="2000" dirty="0" smtClean="0"/>
              <a:t>It </a:t>
            </a:r>
            <a:r>
              <a:rPr lang="en-US" sz="2000" dirty="0"/>
              <a:t>was during this time that she began writing </a:t>
            </a:r>
            <a:r>
              <a:rPr lang="en-US" sz="2000" i="1" dirty="0"/>
              <a:t>Frankenstein</a:t>
            </a:r>
            <a:r>
              <a:rPr lang="en-US" sz="2000" dirty="0"/>
              <a:t>. </a:t>
            </a:r>
          </a:p>
        </p:txBody>
      </p:sp>
    </p:spTree>
    <p:extLst>
      <p:ext uri="{BB962C8B-B14F-4D97-AF65-F5344CB8AC3E}">
        <p14:creationId xmlns:p14="http://schemas.microsoft.com/office/powerpoint/2010/main" val="41450731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AU" b="1"/>
              <a:t>Genre - Gothic</a:t>
            </a:r>
          </a:p>
        </p:txBody>
      </p:sp>
      <p:sp>
        <p:nvSpPr>
          <p:cNvPr id="68611" name="Rectangle 3"/>
          <p:cNvSpPr>
            <a:spLocks noGrp="1" noChangeArrowheads="1"/>
          </p:cNvSpPr>
          <p:nvPr>
            <p:ph idx="1"/>
          </p:nvPr>
        </p:nvSpPr>
        <p:spPr/>
        <p:txBody>
          <a:bodyPr>
            <a:normAutofit fontScale="92500" lnSpcReduction="20000"/>
          </a:bodyPr>
          <a:lstStyle/>
          <a:p>
            <a:r>
              <a:rPr lang="en-AU" sz="2700" i="1" dirty="0"/>
              <a:t>Frankenstein</a:t>
            </a:r>
            <a:r>
              <a:rPr lang="en-AU" sz="2700" dirty="0"/>
              <a:t> centred </a:t>
            </a:r>
            <a:r>
              <a:rPr lang="en-AU" sz="2700" dirty="0" smtClean="0"/>
              <a:t>around</a:t>
            </a:r>
            <a:r>
              <a:rPr lang="en-AU" sz="2700" dirty="0"/>
              <a:t>:</a:t>
            </a:r>
          </a:p>
          <a:p>
            <a:pPr lvl="1"/>
            <a:r>
              <a:rPr lang="en-AU" sz="2200" dirty="0"/>
              <a:t>Thirst for knowledge </a:t>
            </a:r>
          </a:p>
          <a:p>
            <a:pPr lvl="1"/>
            <a:r>
              <a:rPr lang="en-AU" sz="2200" dirty="0"/>
              <a:t>A scientific </a:t>
            </a:r>
            <a:r>
              <a:rPr lang="en-AU" sz="2200" dirty="0" err="1" smtClean="0"/>
              <a:t>overreacher</a:t>
            </a:r>
            <a:endParaRPr lang="en-AU" sz="2200" dirty="0"/>
          </a:p>
          <a:p>
            <a:pPr lvl="1"/>
            <a:r>
              <a:rPr lang="en-AU" sz="2200" dirty="0"/>
              <a:t>Forbidden knowledge and the mysteries of </a:t>
            </a:r>
            <a:r>
              <a:rPr lang="en-AU" sz="2200" dirty="0" smtClean="0"/>
              <a:t>life</a:t>
            </a:r>
          </a:p>
          <a:p>
            <a:pPr marL="411480" lvl="1" indent="0">
              <a:buNone/>
            </a:pPr>
            <a:endParaRPr lang="en-AU" sz="2200" dirty="0"/>
          </a:p>
          <a:p>
            <a:r>
              <a:rPr lang="en-AU" sz="2700" dirty="0"/>
              <a:t>The emphasis in </a:t>
            </a:r>
            <a:r>
              <a:rPr lang="en-AU" sz="2700" i="1" dirty="0"/>
              <a:t>Frankenstein</a:t>
            </a:r>
            <a:r>
              <a:rPr lang="en-AU" sz="2700" dirty="0"/>
              <a:t> is on psychological </a:t>
            </a:r>
            <a:r>
              <a:rPr lang="en-AU" sz="2700" dirty="0" smtClean="0"/>
              <a:t>terror</a:t>
            </a:r>
          </a:p>
          <a:p>
            <a:pPr marL="0" indent="0">
              <a:buNone/>
            </a:pPr>
            <a:endParaRPr lang="en-AU" sz="2700" dirty="0"/>
          </a:p>
          <a:p>
            <a:r>
              <a:rPr lang="en-AU" sz="2700" dirty="0"/>
              <a:t>The scientific experiment can be seen as </a:t>
            </a:r>
            <a:r>
              <a:rPr lang="en-AU" sz="2700" dirty="0" smtClean="0"/>
              <a:t>arguing </a:t>
            </a:r>
            <a:r>
              <a:rPr lang="en-AU" sz="2700" dirty="0"/>
              <a:t>that the </a:t>
            </a:r>
            <a:r>
              <a:rPr lang="en-AU" sz="2700" dirty="0" err="1"/>
              <a:t>masculinist</a:t>
            </a:r>
            <a:r>
              <a:rPr lang="en-AU" sz="2700" dirty="0"/>
              <a:t> </a:t>
            </a:r>
            <a:r>
              <a:rPr lang="en-AU" sz="2700" dirty="0" smtClean="0"/>
              <a:t>aspect </a:t>
            </a:r>
            <a:r>
              <a:rPr lang="en-AU" sz="2700" dirty="0"/>
              <a:t>of </a:t>
            </a:r>
            <a:r>
              <a:rPr lang="en-AU" sz="2700" dirty="0" smtClean="0"/>
              <a:t>reproduction </a:t>
            </a:r>
            <a:r>
              <a:rPr lang="en-AU" sz="2700" dirty="0"/>
              <a:t>can only reanimate the </a:t>
            </a:r>
            <a:r>
              <a:rPr lang="en-AU" sz="2700" dirty="0" smtClean="0"/>
              <a:t>dead, </a:t>
            </a:r>
            <a:r>
              <a:rPr lang="en-AU" sz="2700" dirty="0"/>
              <a:t>and </a:t>
            </a:r>
            <a:r>
              <a:rPr lang="en-AU" sz="2700" dirty="0" smtClean="0"/>
              <a:t>by nature alienate family.  It is the feminine and </a:t>
            </a:r>
            <a:r>
              <a:rPr lang="en-AU" sz="2700" dirty="0" err="1" smtClean="0"/>
              <a:t>nuturing</a:t>
            </a:r>
            <a:r>
              <a:rPr lang="en-AU" sz="2700" dirty="0" smtClean="0"/>
              <a:t> aspect of reproduction that would have saved the Creature from his lonely life.</a:t>
            </a:r>
            <a:endParaRPr lang="en-AU" sz="27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AU" b="1"/>
              <a:t>Genre – Romantic </a:t>
            </a:r>
          </a:p>
        </p:txBody>
      </p:sp>
      <p:sp>
        <p:nvSpPr>
          <p:cNvPr id="71683" name="Rectangle 3"/>
          <p:cNvSpPr>
            <a:spLocks noGrp="1" noChangeArrowheads="1"/>
          </p:cNvSpPr>
          <p:nvPr>
            <p:ph idx="1"/>
          </p:nvPr>
        </p:nvSpPr>
        <p:spPr>
          <a:xfrm>
            <a:off x="533400" y="1828800"/>
            <a:ext cx="6126163" cy="4038600"/>
          </a:xfrm>
        </p:spPr>
        <p:txBody>
          <a:bodyPr>
            <a:normAutofit/>
          </a:bodyPr>
          <a:lstStyle/>
          <a:p>
            <a:pPr>
              <a:lnSpc>
                <a:spcPct val="90000"/>
              </a:lnSpc>
            </a:pPr>
            <a:r>
              <a:rPr lang="en-AU" sz="2200" dirty="0"/>
              <a:t>Preference for grandeur, </a:t>
            </a:r>
            <a:r>
              <a:rPr lang="en-AU" sz="2200" dirty="0" smtClean="0"/>
              <a:t>the picturesque, the sublime, passion </a:t>
            </a:r>
            <a:r>
              <a:rPr lang="en-AU" sz="2200" dirty="0"/>
              <a:t>and extraordinary beauty as opposed to </a:t>
            </a:r>
            <a:r>
              <a:rPr lang="en-AU" sz="2200" dirty="0" smtClean="0"/>
              <a:t>completion </a:t>
            </a:r>
            <a:r>
              <a:rPr lang="en-AU" sz="2200" dirty="0"/>
              <a:t>and proportion </a:t>
            </a:r>
            <a:r>
              <a:rPr lang="en-AU" sz="2200" dirty="0" smtClean="0"/>
              <a:t>(i.e. rugged landscape).  </a:t>
            </a:r>
          </a:p>
          <a:p>
            <a:pPr marL="0" indent="0">
              <a:lnSpc>
                <a:spcPct val="90000"/>
              </a:lnSpc>
              <a:buNone/>
            </a:pPr>
            <a:endParaRPr lang="en-AU" sz="2200" dirty="0" smtClean="0"/>
          </a:p>
          <a:p>
            <a:pPr>
              <a:lnSpc>
                <a:spcPct val="90000"/>
              </a:lnSpc>
            </a:pPr>
            <a:r>
              <a:rPr lang="en-AU" sz="2200" dirty="0" smtClean="0"/>
              <a:t>The Creature is moved by the power of t</a:t>
            </a:r>
            <a:r>
              <a:rPr lang="en-US" sz="2200" dirty="0" smtClean="0"/>
              <a:t>he</a:t>
            </a:r>
            <a:r>
              <a:rPr lang="en-AU" sz="2200" dirty="0" smtClean="0"/>
              <a:t> natural world, and Frankenstein escapes to nature to think.  Walton seeks to subjugate nature.</a:t>
            </a:r>
          </a:p>
          <a:p>
            <a:pPr marL="0" indent="0">
              <a:lnSpc>
                <a:spcPct val="90000"/>
              </a:lnSpc>
              <a:buNone/>
            </a:pPr>
            <a:endParaRPr lang="en-AU" sz="2200" dirty="0" smtClean="0"/>
          </a:p>
          <a:p>
            <a:pPr>
              <a:lnSpc>
                <a:spcPct val="90000"/>
              </a:lnSpc>
            </a:pPr>
            <a:r>
              <a:rPr lang="en-AU" sz="2200" dirty="0" smtClean="0"/>
              <a:t>The natural world reflects the danger and trauma of the emotional worlds of the characters.</a:t>
            </a:r>
            <a:endParaRPr lang="en-AU" sz="2200" dirty="0"/>
          </a:p>
        </p:txBody>
      </p:sp>
      <p:pic>
        <p:nvPicPr>
          <p:cNvPr id="71684" name="Picture 4" descr="j0283230"/>
          <p:cNvPicPr>
            <a:picLocks noChangeAspect="1" noChangeArrowheads="1" noCrop="1"/>
          </p:cNvPicPr>
          <p:nvPr/>
        </p:nvPicPr>
        <p:blipFill>
          <a:blip r:embed="rId2" cstate="print"/>
          <a:srcRect/>
          <a:stretch>
            <a:fillRect/>
          </a:stretch>
        </p:blipFill>
        <p:spPr bwMode="auto">
          <a:xfrm>
            <a:off x="6588125" y="2565400"/>
            <a:ext cx="2160588" cy="2016125"/>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Genre - Romantic</a:t>
            </a:r>
            <a:endParaRPr lang="en-US" dirty="0"/>
          </a:p>
        </p:txBody>
      </p:sp>
      <p:sp>
        <p:nvSpPr>
          <p:cNvPr id="3" name="Content Placeholder 2"/>
          <p:cNvSpPr>
            <a:spLocks noGrp="1"/>
          </p:cNvSpPr>
          <p:nvPr>
            <p:ph idx="1"/>
          </p:nvPr>
        </p:nvSpPr>
        <p:spPr/>
        <p:txBody>
          <a:bodyPr/>
          <a:lstStyle/>
          <a:p>
            <a:pPr>
              <a:lnSpc>
                <a:spcPct val="90000"/>
              </a:lnSpc>
            </a:pPr>
            <a:r>
              <a:rPr lang="en-AU" sz="2800" dirty="0"/>
              <a:t>Explored the emotional directness of personal experience:</a:t>
            </a:r>
          </a:p>
          <a:p>
            <a:pPr lvl="1">
              <a:lnSpc>
                <a:spcPct val="90000"/>
              </a:lnSpc>
            </a:pPr>
            <a:r>
              <a:rPr lang="en-AU" dirty="0"/>
              <a:t>Extremes of rapture, nostalgia (for childhood or the past), horror, melancholy or sentimentality </a:t>
            </a:r>
          </a:p>
          <a:p>
            <a:pPr lvl="1">
              <a:lnSpc>
                <a:spcPct val="90000"/>
              </a:lnSpc>
            </a:pPr>
            <a:r>
              <a:rPr lang="en-AU" dirty="0"/>
              <a:t>Cultivation of the exotic, the bizarre or the macabre </a:t>
            </a:r>
          </a:p>
          <a:p>
            <a:pPr lvl="1">
              <a:lnSpc>
                <a:spcPct val="90000"/>
              </a:lnSpc>
            </a:pPr>
            <a:r>
              <a:rPr lang="en-AU" dirty="0"/>
              <a:t>Interest in the </a:t>
            </a:r>
            <a:r>
              <a:rPr lang="en-AU" dirty="0" smtClean="0"/>
              <a:t>realms </a:t>
            </a:r>
            <a:r>
              <a:rPr lang="en-AU" dirty="0"/>
              <a:t>of </a:t>
            </a:r>
            <a:r>
              <a:rPr lang="en-AU" dirty="0" smtClean="0"/>
              <a:t>dreams </a:t>
            </a:r>
            <a:r>
              <a:rPr lang="en-AU" dirty="0"/>
              <a:t>and delirium</a:t>
            </a:r>
          </a:p>
          <a:p>
            <a:endParaRPr lang="en-US" dirty="0"/>
          </a:p>
        </p:txBody>
      </p:sp>
    </p:spTree>
    <p:extLst>
      <p:ext uri="{BB962C8B-B14F-4D97-AF65-F5344CB8AC3E}">
        <p14:creationId xmlns:p14="http://schemas.microsoft.com/office/powerpoint/2010/main" val="9395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AU" b="1"/>
              <a:t>Genre – Romantic  </a:t>
            </a:r>
          </a:p>
        </p:txBody>
      </p:sp>
      <p:sp>
        <p:nvSpPr>
          <p:cNvPr id="72707" name="Rectangle 3"/>
          <p:cNvSpPr>
            <a:spLocks noGrp="1" noChangeArrowheads="1"/>
          </p:cNvSpPr>
          <p:nvPr>
            <p:ph sz="half" idx="1"/>
          </p:nvPr>
        </p:nvSpPr>
        <p:spPr>
          <a:xfrm>
            <a:off x="533400" y="1828800"/>
            <a:ext cx="6486525" cy="4038600"/>
          </a:xfrm>
        </p:spPr>
        <p:txBody>
          <a:bodyPr>
            <a:normAutofit lnSpcReduction="10000"/>
          </a:bodyPr>
          <a:lstStyle/>
          <a:p>
            <a:pPr>
              <a:lnSpc>
                <a:spcPct val="90000"/>
              </a:lnSpc>
              <a:buFont typeface="Wingdings" pitchFamily="2" charset="2"/>
              <a:buNone/>
            </a:pPr>
            <a:r>
              <a:rPr lang="en-AU" sz="2700" i="1" dirty="0"/>
              <a:t>Frankenstein</a:t>
            </a:r>
            <a:r>
              <a:rPr lang="en-AU" sz="2700" dirty="0"/>
              <a:t> as a Romantic </a:t>
            </a:r>
            <a:r>
              <a:rPr lang="en-AU" sz="2700" dirty="0" smtClean="0"/>
              <a:t>novel:</a:t>
            </a:r>
          </a:p>
          <a:p>
            <a:pPr>
              <a:lnSpc>
                <a:spcPct val="90000"/>
              </a:lnSpc>
              <a:buFont typeface="Wingdings" pitchFamily="2" charset="2"/>
              <a:buNone/>
            </a:pPr>
            <a:endParaRPr lang="en-AU" sz="2700" dirty="0"/>
          </a:p>
          <a:p>
            <a:pPr>
              <a:lnSpc>
                <a:spcPct val="90000"/>
              </a:lnSpc>
            </a:pPr>
            <a:r>
              <a:rPr lang="en-AU" sz="2700" dirty="0"/>
              <a:t>The growth of the individual mind is enabled through knowledge of, and closeness to, </a:t>
            </a:r>
            <a:r>
              <a:rPr lang="en-AU" sz="2700" dirty="0" smtClean="0"/>
              <a:t>nature, </a:t>
            </a:r>
            <a:r>
              <a:rPr lang="en-AU" sz="2700" dirty="0"/>
              <a:t>and not from </a:t>
            </a:r>
            <a:r>
              <a:rPr lang="en-AU" sz="2700" dirty="0" smtClean="0"/>
              <a:t>man</a:t>
            </a:r>
          </a:p>
          <a:p>
            <a:pPr marL="0" indent="0">
              <a:lnSpc>
                <a:spcPct val="90000"/>
              </a:lnSpc>
              <a:buNone/>
            </a:pPr>
            <a:endParaRPr lang="en-AU" sz="2700" dirty="0" smtClean="0"/>
          </a:p>
          <a:p>
            <a:pPr>
              <a:lnSpc>
                <a:spcPct val="90000"/>
              </a:lnSpc>
            </a:pPr>
            <a:r>
              <a:rPr lang="en-AU" sz="2700" dirty="0" smtClean="0"/>
              <a:t>Frankenstein can be a </a:t>
            </a:r>
            <a:r>
              <a:rPr lang="en-AU" sz="2700" dirty="0"/>
              <a:t>moral fable on the self-destructive consequences of idealism and </a:t>
            </a:r>
            <a:r>
              <a:rPr lang="en-AU" sz="2700" dirty="0" smtClean="0"/>
              <a:t>defying the laws of nature in </a:t>
            </a:r>
            <a:r>
              <a:rPr lang="en-AU" sz="2700" dirty="0"/>
              <a:t>a quest for passionately knowing</a:t>
            </a:r>
          </a:p>
          <a:p>
            <a:pPr>
              <a:lnSpc>
                <a:spcPct val="90000"/>
              </a:lnSpc>
            </a:pPr>
            <a:endParaRPr lang="en-AU" sz="2700" dirty="0" smtClean="0"/>
          </a:p>
          <a:p>
            <a:pPr>
              <a:lnSpc>
                <a:spcPct val="90000"/>
              </a:lnSpc>
            </a:pPr>
            <a:endParaRPr lang="en-AU" sz="2700" dirty="0"/>
          </a:p>
        </p:txBody>
      </p:sp>
      <p:pic>
        <p:nvPicPr>
          <p:cNvPr id="72709" name="Picture 5" descr="j0219107"/>
          <p:cNvPicPr>
            <a:picLocks noChangeAspect="1" noChangeArrowheads="1" noCrop="1"/>
          </p:cNvPicPr>
          <p:nvPr/>
        </p:nvPicPr>
        <p:blipFill>
          <a:blip r:embed="rId2" cstate="print"/>
          <a:srcRect/>
          <a:stretch>
            <a:fillRect/>
          </a:stretch>
        </p:blipFill>
        <p:spPr bwMode="auto">
          <a:xfrm>
            <a:off x="7019925" y="2420938"/>
            <a:ext cx="1655763" cy="2808287"/>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AU" b="1"/>
              <a:t>Genre – Romantic </a:t>
            </a:r>
          </a:p>
        </p:txBody>
      </p:sp>
      <p:sp>
        <p:nvSpPr>
          <p:cNvPr id="76803" name="Rectangle 3"/>
          <p:cNvSpPr>
            <a:spLocks noGrp="1" noChangeArrowheads="1"/>
          </p:cNvSpPr>
          <p:nvPr>
            <p:ph idx="1"/>
          </p:nvPr>
        </p:nvSpPr>
        <p:spPr/>
        <p:txBody>
          <a:bodyPr>
            <a:normAutofit lnSpcReduction="10000"/>
          </a:bodyPr>
          <a:lstStyle/>
          <a:p>
            <a:pPr>
              <a:lnSpc>
                <a:spcPct val="90000"/>
              </a:lnSpc>
            </a:pPr>
            <a:r>
              <a:rPr lang="en-AU" sz="2700" dirty="0"/>
              <a:t>Self</a:t>
            </a:r>
            <a:r>
              <a:rPr lang="en-AU" sz="2700" dirty="0" smtClean="0"/>
              <a:t>-awareness </a:t>
            </a:r>
            <a:r>
              <a:rPr lang="en-AU" sz="2700" dirty="0"/>
              <a:t>in the Romantic period is only a state which must be passed through so that it may be </a:t>
            </a:r>
            <a:r>
              <a:rPr lang="en-AU" sz="2700" dirty="0" smtClean="0"/>
              <a:t>transcended</a:t>
            </a:r>
          </a:p>
          <a:p>
            <a:pPr>
              <a:lnSpc>
                <a:spcPct val="90000"/>
              </a:lnSpc>
            </a:pPr>
            <a:r>
              <a:rPr lang="en-AU" sz="2700" dirty="0"/>
              <a:t>Shelley’s protagonist is so completely engrossed in his own ego that he must create a being to reassure himself of his own existence</a:t>
            </a:r>
          </a:p>
          <a:p>
            <a:pPr marL="0" indent="0">
              <a:lnSpc>
                <a:spcPct val="90000"/>
              </a:lnSpc>
              <a:buNone/>
            </a:pPr>
            <a:endParaRPr lang="en-AU" sz="2700" dirty="0"/>
          </a:p>
          <a:p>
            <a:pPr lvl="1">
              <a:lnSpc>
                <a:spcPct val="90000"/>
              </a:lnSpc>
            </a:pPr>
            <a:r>
              <a:rPr lang="en-AU" sz="2200" dirty="0"/>
              <a:t>Frankenstein’s creature moves through the layers of self-awareness to develop into the ‘modern man’</a:t>
            </a:r>
          </a:p>
          <a:p>
            <a:pPr lvl="1">
              <a:lnSpc>
                <a:spcPct val="90000"/>
              </a:lnSpc>
            </a:pPr>
            <a:r>
              <a:rPr lang="en-AU" sz="2200" dirty="0"/>
              <a:t>However, while he finds his own self, he does not develop into the next ‘stage’ – he stays </a:t>
            </a:r>
            <a:r>
              <a:rPr lang="en-AU" sz="2200" dirty="0" smtClean="0"/>
              <a:t>egocentric </a:t>
            </a:r>
            <a:r>
              <a:rPr lang="en-AU" sz="2200" dirty="0"/>
              <a:t>and unable to truly understand what is beyond himself, his own passions and his own </a:t>
            </a:r>
            <a:r>
              <a:rPr lang="en-AU" sz="2200" dirty="0" smtClean="0"/>
              <a:t>needs</a:t>
            </a:r>
            <a:endParaRPr lang="en-AU" sz="2200" dirty="0"/>
          </a:p>
          <a:p>
            <a:pPr marL="411480" lvl="1" indent="0">
              <a:lnSpc>
                <a:spcPct val="90000"/>
              </a:lnSpc>
              <a:buNone/>
            </a:pPr>
            <a:endParaRPr lang="en-AU" sz="2200" dirty="0" smtClean="0"/>
          </a:p>
        </p:txBody>
      </p:sp>
      <p:pic>
        <p:nvPicPr>
          <p:cNvPr id="76805" name="Picture 5" descr="j0213521"/>
          <p:cNvPicPr>
            <a:picLocks noChangeAspect="1" noChangeArrowheads="1" noCrop="1"/>
          </p:cNvPicPr>
          <p:nvPr/>
        </p:nvPicPr>
        <p:blipFill>
          <a:blip r:embed="rId2" cstate="print"/>
          <a:srcRect/>
          <a:stretch>
            <a:fillRect/>
          </a:stretch>
        </p:blipFill>
        <p:spPr bwMode="auto">
          <a:xfrm>
            <a:off x="3851920" y="5157192"/>
            <a:ext cx="1368425" cy="790575"/>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37112"/>
            <a:ext cx="8229600" cy="792088"/>
          </a:xfrm>
        </p:spPr>
        <p:txBody>
          <a:bodyPr>
            <a:normAutofit fontScale="90000"/>
          </a:bodyPr>
          <a:lstStyle/>
          <a:p>
            <a:r>
              <a:rPr lang="en-US" dirty="0" smtClean="0">
                <a:solidFill>
                  <a:srgbClr val="76A776"/>
                </a:solidFill>
              </a:rPr>
              <a:t>Themes</a:t>
            </a:r>
            <a:endParaRPr lang="en-US" dirty="0">
              <a:solidFill>
                <a:srgbClr val="76A776"/>
              </a:solidFill>
            </a:endParaRPr>
          </a:p>
        </p:txBody>
      </p:sp>
    </p:spTree>
    <p:extLst>
      <p:ext uri="{BB962C8B-B14F-4D97-AF65-F5344CB8AC3E}">
        <p14:creationId xmlns:p14="http://schemas.microsoft.com/office/powerpoint/2010/main" val="3398620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to Look For</a:t>
            </a:r>
            <a:endParaRPr lang="en-US" dirty="0"/>
          </a:p>
        </p:txBody>
      </p:sp>
      <p:sp>
        <p:nvSpPr>
          <p:cNvPr id="3" name="Content Placeholder 2"/>
          <p:cNvSpPr>
            <a:spLocks noGrp="1"/>
          </p:cNvSpPr>
          <p:nvPr>
            <p:ph idx="1"/>
          </p:nvPr>
        </p:nvSpPr>
        <p:spPr/>
        <p:txBody>
          <a:bodyPr/>
          <a:lstStyle/>
          <a:p>
            <a:pPr algn="just"/>
            <a:r>
              <a:rPr lang="en-US" sz="2400" dirty="0">
                <a:solidFill>
                  <a:schemeClr val="accent5">
                    <a:lumMod val="20000"/>
                    <a:lumOff val="80000"/>
                  </a:schemeClr>
                </a:solidFill>
              </a:rPr>
              <a:t>The use of knowledge for good or </a:t>
            </a:r>
            <a:r>
              <a:rPr lang="en-US" sz="2400" dirty="0" smtClean="0">
                <a:solidFill>
                  <a:schemeClr val="accent5">
                    <a:lumMod val="20000"/>
                    <a:lumOff val="80000"/>
                  </a:schemeClr>
                </a:solidFill>
              </a:rPr>
              <a:t>evil</a:t>
            </a:r>
          </a:p>
          <a:p>
            <a:pPr marL="0" indent="0" algn="just">
              <a:buNone/>
            </a:pPr>
            <a:endParaRPr lang="en-US" sz="2400" dirty="0">
              <a:solidFill>
                <a:schemeClr val="accent5">
                  <a:lumMod val="20000"/>
                  <a:lumOff val="80000"/>
                </a:schemeClr>
              </a:solidFill>
            </a:endParaRPr>
          </a:p>
          <a:p>
            <a:pPr algn="just"/>
            <a:r>
              <a:rPr lang="en-US" sz="2400" dirty="0">
                <a:solidFill>
                  <a:schemeClr val="accent5">
                    <a:lumMod val="20000"/>
                    <a:lumOff val="80000"/>
                  </a:schemeClr>
                </a:solidFill>
              </a:rPr>
              <a:t>The invasion of technology into modern </a:t>
            </a:r>
            <a:r>
              <a:rPr lang="en-US" sz="2400" dirty="0" smtClean="0">
                <a:solidFill>
                  <a:schemeClr val="accent5">
                    <a:lumMod val="20000"/>
                    <a:lumOff val="80000"/>
                  </a:schemeClr>
                </a:solidFill>
              </a:rPr>
              <a:t>life</a:t>
            </a:r>
          </a:p>
          <a:p>
            <a:pPr marL="0" indent="0" algn="just">
              <a:buNone/>
            </a:pPr>
            <a:endParaRPr lang="en-US" sz="2400" dirty="0">
              <a:solidFill>
                <a:schemeClr val="accent5">
                  <a:lumMod val="20000"/>
                  <a:lumOff val="80000"/>
                </a:schemeClr>
              </a:solidFill>
            </a:endParaRPr>
          </a:p>
          <a:p>
            <a:pPr algn="just"/>
            <a:r>
              <a:rPr lang="en-US" sz="2400" dirty="0">
                <a:solidFill>
                  <a:schemeClr val="accent5">
                    <a:lumMod val="20000"/>
                    <a:lumOff val="80000"/>
                  </a:schemeClr>
                </a:solidFill>
              </a:rPr>
              <a:t>Treatment of the poor or </a:t>
            </a:r>
            <a:r>
              <a:rPr lang="en-US" sz="2400" dirty="0" smtClean="0">
                <a:solidFill>
                  <a:schemeClr val="accent5">
                    <a:lumMod val="20000"/>
                    <a:lumOff val="80000"/>
                  </a:schemeClr>
                </a:solidFill>
              </a:rPr>
              <a:t>uneducated</a:t>
            </a:r>
          </a:p>
          <a:p>
            <a:pPr marL="0" indent="0" algn="just">
              <a:buNone/>
            </a:pPr>
            <a:endParaRPr lang="en-US" sz="2400" dirty="0">
              <a:solidFill>
                <a:schemeClr val="accent5">
                  <a:lumMod val="20000"/>
                  <a:lumOff val="80000"/>
                </a:schemeClr>
              </a:solidFill>
            </a:endParaRPr>
          </a:p>
          <a:p>
            <a:pPr algn="just"/>
            <a:r>
              <a:rPr lang="en-US" sz="2400" dirty="0">
                <a:solidFill>
                  <a:schemeClr val="accent5">
                    <a:lumMod val="20000"/>
                    <a:lumOff val="80000"/>
                  </a:schemeClr>
                </a:solidFill>
              </a:rPr>
              <a:t>The power of nature in the face of unnatural </a:t>
            </a:r>
            <a:r>
              <a:rPr lang="en-US" sz="2400" dirty="0" smtClean="0">
                <a:solidFill>
                  <a:schemeClr val="accent5">
                    <a:lumMod val="20000"/>
                    <a:lumOff val="80000"/>
                  </a:schemeClr>
                </a:solidFill>
              </a:rPr>
              <a:t>events</a:t>
            </a:r>
          </a:p>
          <a:p>
            <a:pPr marL="0" indent="0" algn="just">
              <a:buNone/>
            </a:pPr>
            <a:endParaRPr lang="en-US" sz="2400" dirty="0">
              <a:solidFill>
                <a:schemeClr val="accent5">
                  <a:lumMod val="20000"/>
                  <a:lumOff val="80000"/>
                </a:schemeClr>
              </a:solidFill>
            </a:endParaRPr>
          </a:p>
          <a:p>
            <a:pPr algn="just"/>
            <a:r>
              <a:rPr lang="en-US" sz="2400" dirty="0">
                <a:solidFill>
                  <a:schemeClr val="accent5">
                    <a:lumMod val="20000"/>
                    <a:lumOff val="80000"/>
                  </a:schemeClr>
                </a:solidFill>
              </a:rPr>
              <a:t>Nature vs. nurture</a:t>
            </a:r>
          </a:p>
          <a:p>
            <a:endParaRPr lang="en-US" dirty="0"/>
          </a:p>
        </p:txBody>
      </p:sp>
    </p:spTree>
    <p:extLst>
      <p:ext uri="{BB962C8B-B14F-4D97-AF65-F5344CB8AC3E}">
        <p14:creationId xmlns:p14="http://schemas.microsoft.com/office/powerpoint/2010/main" val="23615810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672" y="4005064"/>
            <a:ext cx="7344816" cy="1080120"/>
          </a:xfrm>
        </p:spPr>
        <p:txBody>
          <a:bodyPr/>
          <a:lstStyle/>
          <a:p>
            <a:r>
              <a:rPr lang="en-US" dirty="0" smtClean="0">
                <a:solidFill>
                  <a:schemeClr val="accent2">
                    <a:lumMod val="75000"/>
                  </a:schemeClr>
                </a:solidFill>
              </a:rPr>
              <a:t>Hollywood Stereotypes</a:t>
            </a:r>
            <a:endParaRPr lang="en-US" dirty="0">
              <a:solidFill>
                <a:schemeClr val="accent2">
                  <a:lumMod val="75000"/>
                </a:schemeClr>
              </a:solidFill>
            </a:endParaRPr>
          </a:p>
        </p:txBody>
      </p:sp>
    </p:spTree>
    <p:extLst>
      <p:ext uri="{BB962C8B-B14F-4D97-AF65-F5344CB8AC3E}">
        <p14:creationId xmlns:p14="http://schemas.microsoft.com/office/powerpoint/2010/main" val="3005590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Movies</a:t>
            </a:r>
            <a:endParaRPr lang="en-US" dirty="0"/>
          </a:p>
        </p:txBody>
      </p:sp>
      <p:sp>
        <p:nvSpPr>
          <p:cNvPr id="3" name="Content Placeholder 2"/>
          <p:cNvSpPr>
            <a:spLocks noGrp="1"/>
          </p:cNvSpPr>
          <p:nvPr>
            <p:ph idx="1"/>
          </p:nvPr>
        </p:nvSpPr>
        <p:spPr/>
        <p:txBody>
          <a:bodyPr/>
          <a:lstStyle/>
          <a:p>
            <a:pPr>
              <a:lnSpc>
                <a:spcPct val="90000"/>
              </a:lnSpc>
            </a:pPr>
            <a:r>
              <a:rPr lang="en-US" sz="2400" dirty="0"/>
              <a:t>James Whale directed the 1931 film </a:t>
            </a:r>
            <a:r>
              <a:rPr lang="en-US" sz="2400" i="1" dirty="0"/>
              <a:t>Frankenstein </a:t>
            </a:r>
            <a:r>
              <a:rPr lang="en-US" sz="2400" dirty="0"/>
              <a:t>where our image of the Creature comes from</a:t>
            </a:r>
            <a:r>
              <a:rPr lang="en-US" sz="2400" dirty="0" smtClean="0"/>
              <a:t>.</a:t>
            </a:r>
          </a:p>
          <a:p>
            <a:pPr>
              <a:lnSpc>
                <a:spcPct val="90000"/>
              </a:lnSpc>
            </a:pPr>
            <a:endParaRPr lang="en-US" sz="2400" dirty="0"/>
          </a:p>
          <a:p>
            <a:pPr>
              <a:lnSpc>
                <a:spcPct val="90000"/>
              </a:lnSpc>
            </a:pPr>
            <a:r>
              <a:rPr lang="en-US" sz="2400" dirty="0"/>
              <a:t>In the film, a mad </a:t>
            </a:r>
            <a:r>
              <a:rPr lang="en-US" sz="2400" dirty="0" smtClean="0"/>
              <a:t>scientist </a:t>
            </a:r>
            <a:r>
              <a:rPr lang="en-US" sz="2400" dirty="0">
                <a:solidFill>
                  <a:schemeClr val="tx2"/>
                </a:solidFill>
              </a:rPr>
              <a:t>creates a creature with little intelligence</a:t>
            </a:r>
            <a:r>
              <a:rPr lang="en-US" sz="2400" dirty="0"/>
              <a:t> </a:t>
            </a:r>
            <a:r>
              <a:rPr lang="en-US" sz="2400" dirty="0">
                <a:solidFill>
                  <a:schemeClr val="tx2"/>
                </a:solidFill>
              </a:rPr>
              <a:t>who rages against humanity</a:t>
            </a:r>
            <a:r>
              <a:rPr lang="en-US" sz="2400" dirty="0" smtClean="0">
                <a:solidFill>
                  <a:schemeClr val="tx2"/>
                </a:solidFill>
              </a:rPr>
              <a:t>.</a:t>
            </a:r>
          </a:p>
          <a:p>
            <a:pPr marL="0" indent="0">
              <a:lnSpc>
                <a:spcPct val="90000"/>
              </a:lnSpc>
              <a:buNone/>
            </a:pPr>
            <a:endParaRPr lang="en-US" sz="2400" dirty="0">
              <a:solidFill>
                <a:schemeClr val="tx2"/>
              </a:solidFill>
            </a:endParaRPr>
          </a:p>
          <a:p>
            <a:pPr marL="0" indent="0">
              <a:lnSpc>
                <a:spcPct val="90000"/>
              </a:lnSpc>
              <a:buNone/>
            </a:pPr>
            <a:endParaRPr lang="en-US" sz="2400" dirty="0">
              <a:solidFill>
                <a:schemeClr val="tx2"/>
              </a:solidFill>
            </a:endParaRPr>
          </a:p>
          <a:p>
            <a:pPr marL="0" indent="0">
              <a:buNone/>
            </a:pPr>
            <a:endParaRPr lang="en-US" dirty="0"/>
          </a:p>
        </p:txBody>
      </p:sp>
      <p:pic>
        <p:nvPicPr>
          <p:cNvPr id="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7544" y="3861048"/>
            <a:ext cx="2880320" cy="2269232"/>
          </a:xfrm>
          <a:prstGeom prst="rect">
            <a:avLst/>
          </a:prstGeom>
        </p:spPr>
      </p:pic>
      <p:pic>
        <p:nvPicPr>
          <p:cNvPr id="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648200" y="3861048"/>
            <a:ext cx="3810000" cy="2158752"/>
          </a:xfrm>
          <a:prstGeom prst="rect">
            <a:avLst/>
          </a:prstGeom>
        </p:spPr>
      </p:pic>
    </p:spTree>
    <p:extLst>
      <p:ext uri="{BB962C8B-B14F-4D97-AF65-F5344CB8AC3E}">
        <p14:creationId xmlns:p14="http://schemas.microsoft.com/office/powerpoint/2010/main" val="2584191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 Culture</a:t>
            </a:r>
            <a:endParaRPr lang="en-US" dirty="0"/>
          </a:p>
        </p:txBody>
      </p:sp>
      <p:sp>
        <p:nvSpPr>
          <p:cNvPr id="3" name="Content Placeholder 2"/>
          <p:cNvSpPr>
            <a:spLocks noGrp="1"/>
          </p:cNvSpPr>
          <p:nvPr>
            <p:ph idx="1"/>
          </p:nvPr>
        </p:nvSpPr>
        <p:spPr>
          <a:xfrm>
            <a:off x="457200" y="1646237"/>
            <a:ext cx="8229600" cy="2214811"/>
          </a:xfrm>
        </p:spPr>
        <p:txBody>
          <a:bodyPr>
            <a:normAutofit/>
          </a:bodyPr>
          <a:lstStyle/>
          <a:p>
            <a:r>
              <a:rPr lang="en-US" sz="2400" dirty="0"/>
              <a:t>There are </a:t>
            </a:r>
            <a:r>
              <a:rPr lang="en-US" sz="2400" dirty="0">
                <a:solidFill>
                  <a:schemeClr val="tx2"/>
                </a:solidFill>
              </a:rPr>
              <a:t>over 100 films</a:t>
            </a:r>
            <a:r>
              <a:rPr lang="en-US" sz="2400" dirty="0"/>
              <a:t> about Frankenstein</a:t>
            </a:r>
            <a:r>
              <a:rPr lang="en-US" sz="2400" dirty="0" smtClean="0"/>
              <a:t>.</a:t>
            </a:r>
          </a:p>
          <a:p>
            <a:pPr marL="0" indent="0">
              <a:buNone/>
            </a:pPr>
            <a:endParaRPr lang="en-US" sz="2400" dirty="0"/>
          </a:p>
          <a:p>
            <a:r>
              <a:rPr lang="en-US" sz="2400" dirty="0"/>
              <a:t>Frankenstein has been used to sell merchandise such as </a:t>
            </a:r>
            <a:r>
              <a:rPr lang="en-US" sz="2400" dirty="0">
                <a:solidFill>
                  <a:schemeClr val="tx2"/>
                </a:solidFill>
              </a:rPr>
              <a:t>Twix candy bars, </a:t>
            </a:r>
            <a:r>
              <a:rPr lang="en-US" sz="2400" dirty="0" smtClean="0">
                <a:solidFill>
                  <a:schemeClr val="tx2"/>
                </a:solidFill>
              </a:rPr>
              <a:t>Levi’s </a:t>
            </a:r>
            <a:r>
              <a:rPr lang="en-US" sz="2400" dirty="0">
                <a:solidFill>
                  <a:schemeClr val="tx2"/>
                </a:solidFill>
              </a:rPr>
              <a:t>Jeans, Coca-Cola, </a:t>
            </a:r>
            <a:r>
              <a:rPr lang="en-US" sz="2400" dirty="0" err="1">
                <a:solidFill>
                  <a:schemeClr val="tx2"/>
                </a:solidFill>
              </a:rPr>
              <a:t>Frankenberry</a:t>
            </a:r>
            <a:r>
              <a:rPr lang="en-US" sz="2400" dirty="0">
                <a:solidFill>
                  <a:schemeClr val="tx2"/>
                </a:solidFill>
              </a:rPr>
              <a:t> Cereal, M&amp;Ms</a:t>
            </a:r>
            <a:r>
              <a:rPr lang="en-US" sz="2400" i="1" dirty="0">
                <a:solidFill>
                  <a:schemeClr val="tx2"/>
                </a:solidFill>
              </a:rPr>
              <a:t>, </a:t>
            </a:r>
            <a:r>
              <a:rPr lang="en-US" sz="2400" dirty="0" err="1">
                <a:solidFill>
                  <a:schemeClr val="tx2"/>
                </a:solidFill>
              </a:rPr>
              <a:t>Penzoil</a:t>
            </a:r>
            <a:r>
              <a:rPr lang="en-US" sz="2400" dirty="0">
                <a:solidFill>
                  <a:schemeClr val="tx2"/>
                </a:solidFill>
              </a:rPr>
              <a:t>, </a:t>
            </a:r>
            <a:r>
              <a:rPr lang="en-US" sz="2400" dirty="0" smtClean="0">
                <a:solidFill>
                  <a:schemeClr val="tx2"/>
                </a:solidFill>
              </a:rPr>
              <a:t>even </a:t>
            </a:r>
            <a:r>
              <a:rPr lang="en-US" sz="2400" dirty="0" err="1" smtClean="0">
                <a:solidFill>
                  <a:schemeClr val="tx2"/>
                </a:solidFill>
              </a:rPr>
              <a:t>Pez</a:t>
            </a:r>
            <a:r>
              <a:rPr lang="en-US" sz="2400" dirty="0" smtClean="0">
                <a:solidFill>
                  <a:schemeClr val="tx2"/>
                </a:solidFill>
              </a:rPr>
              <a:t>.</a:t>
            </a:r>
          </a:p>
          <a:p>
            <a:pPr marL="0" indent="0">
              <a:buNone/>
            </a:pP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123728" y="3861048"/>
            <a:ext cx="4032448" cy="2387352"/>
          </a:xfrm>
          <a:prstGeom prst="rect">
            <a:avLst/>
          </a:prstGeom>
        </p:spPr>
      </p:pic>
    </p:spTree>
    <p:extLst>
      <p:ext uri="{BB962C8B-B14F-4D97-AF65-F5344CB8AC3E}">
        <p14:creationId xmlns:p14="http://schemas.microsoft.com/office/powerpoint/2010/main" val="33578502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smtClean="0"/>
              <a:t>In </a:t>
            </a:r>
            <a:r>
              <a:rPr lang="en-US" dirty="0"/>
              <a:t>the summer of 1816, </a:t>
            </a:r>
            <a:r>
              <a:rPr lang="en-US" dirty="0" smtClean="0"/>
              <a:t>Mary, Percy and som</a:t>
            </a:r>
            <a:r>
              <a:rPr lang="en-US" dirty="0" smtClean="0"/>
              <a:t>e other famous authors went </a:t>
            </a:r>
            <a:r>
              <a:rPr lang="en-US" dirty="0" smtClean="0"/>
              <a:t>to </a:t>
            </a:r>
            <a:r>
              <a:rPr lang="en-US" dirty="0"/>
              <a:t>the Swiss Alps. Unseasonable rain kept them trapped inside their lodgings, where they entertained themselves by reading ghost stories. At the urging of renowned poet Lord Byron, a friend and neighbor, they set their own pens to paper, competing to see who could write the best ghost story. The young woman, Mary Wollstonecraft Godwin, took the prize, having composed a story creepy enough not only to take its place alongside the old German tales that she and her Alpine companions had been reading, but also to become a bestseller in her time and a Gothic classic that still resonates with readers almost two centuries later.</a:t>
            </a:r>
          </a:p>
        </p:txBody>
      </p:sp>
    </p:spTree>
    <p:extLst>
      <p:ext uri="{BB962C8B-B14F-4D97-AF65-F5344CB8AC3E}">
        <p14:creationId xmlns:p14="http://schemas.microsoft.com/office/powerpoint/2010/main" val="35636087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Frankenstein </a:t>
            </a:r>
            <a:r>
              <a:rPr lang="en-US" dirty="0"/>
              <a:t>M</a:t>
            </a:r>
            <a:r>
              <a:rPr lang="en-US" dirty="0" smtClean="0"/>
              <a:t>ovie Titles</a:t>
            </a:r>
            <a:endParaRPr lang="en-US" dirty="0"/>
          </a:p>
        </p:txBody>
      </p:sp>
      <p:sp>
        <p:nvSpPr>
          <p:cNvPr id="3" name="Content Placeholder 2"/>
          <p:cNvSpPr>
            <a:spLocks noGrp="1"/>
          </p:cNvSpPr>
          <p:nvPr>
            <p:ph idx="1"/>
          </p:nvPr>
        </p:nvSpPr>
        <p:spPr>
          <a:xfrm>
            <a:off x="457200" y="1646237"/>
            <a:ext cx="8229600" cy="2142803"/>
          </a:xfrm>
        </p:spPr>
        <p:txBody>
          <a:bodyPr>
            <a:normAutofit/>
          </a:bodyPr>
          <a:lstStyle/>
          <a:p>
            <a:r>
              <a:rPr lang="ja-JP" altLang="en-US" sz="2400" dirty="0"/>
              <a:t>“</a:t>
            </a:r>
            <a:r>
              <a:rPr lang="en-US" sz="2400" dirty="0" smtClean="0"/>
              <a:t>Frankenstein’s </a:t>
            </a:r>
            <a:r>
              <a:rPr lang="en-US" sz="2400" dirty="0"/>
              <a:t>Musical Christmas</a:t>
            </a:r>
            <a:r>
              <a:rPr lang="ja-JP" altLang="en-US" sz="2400" dirty="0"/>
              <a:t>”</a:t>
            </a:r>
            <a:endParaRPr lang="en-US" sz="2400" dirty="0"/>
          </a:p>
          <a:p>
            <a:r>
              <a:rPr lang="ja-JP" altLang="en-US" sz="2400" dirty="0"/>
              <a:t>“</a:t>
            </a:r>
            <a:r>
              <a:rPr lang="en-US" sz="2400" dirty="0"/>
              <a:t>Alvin and the Chipmunks meet </a:t>
            </a:r>
            <a:r>
              <a:rPr lang="en-US" sz="2400" dirty="0" smtClean="0"/>
              <a:t>Frankenstein</a:t>
            </a:r>
            <a:r>
              <a:rPr lang="ja-JP" altLang="en-US" sz="2400" dirty="0"/>
              <a:t>”</a:t>
            </a:r>
            <a:endParaRPr lang="en-US" sz="2400" dirty="0"/>
          </a:p>
          <a:p>
            <a:r>
              <a:rPr lang="ja-JP" altLang="en-US" sz="2400" dirty="0"/>
              <a:t>“</a:t>
            </a:r>
            <a:r>
              <a:rPr lang="en-US" sz="2400" dirty="0"/>
              <a:t>Frankenstein vs. Dracula</a:t>
            </a:r>
            <a:r>
              <a:rPr lang="ja-JP" altLang="en-US" sz="2400" dirty="0"/>
              <a:t>”</a:t>
            </a:r>
            <a:endParaRPr lang="en-US" sz="2400" dirty="0"/>
          </a:p>
          <a:p>
            <a:r>
              <a:rPr lang="ja-JP" altLang="en-US" sz="2400" dirty="0"/>
              <a:t>“</a:t>
            </a:r>
            <a:r>
              <a:rPr lang="en-US" sz="2400" dirty="0"/>
              <a:t>Frankenstein: the College Years</a:t>
            </a:r>
            <a:r>
              <a:rPr lang="ja-JP" altLang="en-US" sz="2400" dirty="0"/>
              <a:t>”</a:t>
            </a:r>
            <a:endParaRPr lang="en-US" sz="2400" dirty="0"/>
          </a:p>
          <a:p>
            <a:r>
              <a:rPr lang="ja-JP" altLang="en-US" sz="2400" dirty="0" smtClean="0"/>
              <a:t>“</a:t>
            </a:r>
            <a:r>
              <a:rPr lang="en-US" altLang="ja-JP" sz="2400" dirty="0" smtClean="0"/>
              <a:t>Young Frankenstein”</a:t>
            </a:r>
            <a:endParaRPr lang="en-US" sz="2400"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627784" y="3645024"/>
            <a:ext cx="3600400" cy="2880320"/>
          </a:xfrm>
          <a:prstGeom prst="rect">
            <a:avLst/>
          </a:prstGeom>
        </p:spPr>
      </p:pic>
    </p:spTree>
    <p:extLst>
      <p:ext uri="{BB962C8B-B14F-4D97-AF65-F5344CB8AC3E}">
        <p14:creationId xmlns:p14="http://schemas.microsoft.com/office/powerpoint/2010/main" val="2363399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Purchase!</a:t>
            </a:r>
            <a:endParaRPr lang="en-US" dirty="0"/>
          </a:p>
        </p:txBody>
      </p:sp>
      <p:sp>
        <p:nvSpPr>
          <p:cNvPr id="3" name="Content Placeholder 2"/>
          <p:cNvSpPr>
            <a:spLocks noGrp="1"/>
          </p:cNvSpPr>
          <p:nvPr>
            <p:ph idx="1"/>
          </p:nvPr>
        </p:nvSpPr>
        <p:spPr/>
        <p:txBody>
          <a:bodyPr>
            <a:normAutofit fontScale="85000" lnSpcReduction="20000"/>
          </a:bodyPr>
          <a:lstStyle/>
          <a:p>
            <a:pPr marL="0" indent="0">
              <a:buFont typeface="Wingdings 2" charset="0"/>
              <a:buNone/>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If you see any errors, or have questions or improvement suggestions, please contact me prior to your leaving feedback, and allow me to have the opportunity to make things right.  Customer satisfaction and accuracy are very important to me. Just click on the “Questions and Answers” link for your purchased product in my store for further assistance.</a:t>
            </a:r>
          </a:p>
          <a:p>
            <a:pPr marL="0" indent="0">
              <a:buFont typeface="Wingdings 2" charset="0"/>
              <a:buNone/>
              <a:defRPr/>
            </a:pPr>
            <a:endParaRPr lang="en-US" sz="2400" dirty="0">
              <a:ln w="18415" cmpd="sng">
                <a:solidFill>
                  <a:srgbClr val="FFFFFF"/>
                </a:solidFill>
                <a:prstDash val="solid"/>
              </a:ln>
              <a:solidFill>
                <a:schemeClr val="bg1">
                  <a:lumMod val="95000"/>
                  <a:lumOff val="5000"/>
                </a:schemeClr>
              </a:solidFill>
              <a:effectLst>
                <a:outerShdw blurRad="63500" dir="3600000" algn="tl" rotWithShape="0">
                  <a:srgbClr val="000000">
                    <a:alpha val="70000"/>
                  </a:srgbClr>
                </a:outerShdw>
              </a:effectLst>
            </a:endParaRPr>
          </a:p>
          <a:p>
            <a:pPr marL="0" indent="0">
              <a:buFont typeface="Wingdings 2" charset="0"/>
              <a:buNone/>
              <a:defRPr/>
            </a:pPr>
            <a:r>
              <a:rPr lang="en-US" sz="2100" u="sng" dirty="0">
                <a:ln w="18415" cmpd="sng">
                  <a:solidFill>
                    <a:srgbClr val="FFFFFF"/>
                  </a:solidFill>
                  <a:prstDash val="solid"/>
                </a:ln>
                <a:solidFill>
                  <a:schemeClr val="bg1">
                    <a:lumMod val="95000"/>
                    <a:lumOff val="5000"/>
                  </a:schemeClr>
                </a:solidFill>
                <a:effectLst>
                  <a:outerShdw blurRad="63500" dir="3600000" algn="tl" rotWithShape="0">
                    <a:srgbClr val="000000">
                      <a:alpha val="70000"/>
                    </a:srgbClr>
                  </a:outerShdw>
                </a:effectLst>
                <a:hlinkClick r:id="rId2"/>
              </a:rPr>
              <a:t>http://www.teacherspayteachers.com/Store/The-English-Teachers-Pet</a:t>
            </a:r>
            <a:endParaRPr lang="en-US" sz="2100" u="sng" dirty="0">
              <a:ln w="18415" cmpd="sng">
                <a:solidFill>
                  <a:srgbClr val="FFFFFF"/>
                </a:solidFill>
                <a:prstDash val="solid"/>
              </a:ln>
              <a:solidFill>
                <a:schemeClr val="bg1">
                  <a:lumMod val="95000"/>
                  <a:lumOff val="5000"/>
                </a:schemeClr>
              </a:solidFill>
              <a:effectLst>
                <a:outerShdw blurRad="63500" dir="3600000" algn="tl" rotWithShape="0">
                  <a:srgbClr val="000000">
                    <a:alpha val="70000"/>
                  </a:srgbClr>
                </a:outerShdw>
              </a:effectLst>
            </a:endParaRPr>
          </a:p>
          <a:p>
            <a:pPr marL="0" indent="0">
              <a:buFont typeface="Wingdings 2" charset="0"/>
              <a:buNone/>
              <a:defRPr/>
            </a:pPr>
            <a:endParaRPr lang="en-US" sz="2400" u="sng"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Font typeface="Wingdings 2" charset="0"/>
              <a:buNone/>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If you have enjoyed your purchase, please leave feedback on TPT.  Leaving feedback will also earn you credits towards your future TPT purchases!</a:t>
            </a:r>
          </a:p>
          <a:p>
            <a:pPr marL="0" indent="0">
              <a:buFont typeface="Wingdings 2" charset="0"/>
              <a:buNone/>
              <a:defRPr/>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marL="0" indent="0">
              <a:buFont typeface="Wingdings 2" charset="0"/>
              <a:buNone/>
              <a:defRPr/>
            </a:pPr>
            <a:r>
              <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rPr>
              <a:t>Follow me on TPT to be updated on sales, new products, and freebies exclusively given only to my TPT followers!  Find my store- The English Teacher’s Pet- on Teachers Pay Teachers, and click on “Follow Me” at the top of my store page.</a:t>
            </a:r>
          </a:p>
          <a:p>
            <a:pPr marL="0" indent="0">
              <a:buNone/>
            </a:pPr>
            <a:endParaRPr lang="en-US" sz="2400" dirty="0"/>
          </a:p>
        </p:txBody>
      </p:sp>
    </p:spTree>
    <p:extLst>
      <p:ext uri="{BB962C8B-B14F-4D97-AF65-F5344CB8AC3E}">
        <p14:creationId xmlns:p14="http://schemas.microsoft.com/office/powerpoint/2010/main" val="20688739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Copyright/Terms of Use</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This product is my original work and is subject to copyright.  The terms of use are as follows:  This item is NOT for commercial use (such as using them to create TPT products) or to be resold as your own.  The original purchaser of this Document or PowerPoint is granted permission to view or reproduce the pages in the quantities needed for the purchaser’s classroom only.  Minor editing may be permitted if the product is in an editable format.  However, the document remains under copyright even when editing is permitted.  Duplication for other classes, or for other teachers, or for use in wide distribution (such as for school district use or on the internet) is prohibited.  Do not attempt to extract clip art, or any other portions of the product, from the file.  This product is not to be resold “as is”, in its entirety or in part, or incorporated into another product, copied, or altered to make derivative works.  It is not to be shared, emailed, distributed or traded in print, digital or any other format.  Any of these acts would infringe upon the intellectual copyrights.  Violations are subject to the penalties of the Digital Millennium Copyright Act.  Thank you for abiding by these terms of </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use.</a:t>
            </a:r>
            <a:endParaRPr lang="en-US" dirty="0"/>
          </a:p>
        </p:txBody>
      </p:sp>
    </p:spTree>
    <p:extLst>
      <p:ext uri="{BB962C8B-B14F-4D97-AF65-F5344CB8AC3E}">
        <p14:creationId xmlns:p14="http://schemas.microsoft.com/office/powerpoint/2010/main" val="1664985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The Premise – Creation of Man</a:t>
            </a:r>
            <a:endParaRPr lang="en-US" dirty="0"/>
          </a:p>
        </p:txBody>
      </p:sp>
      <p:sp>
        <p:nvSpPr>
          <p:cNvPr id="3" name="Content Placeholder 2"/>
          <p:cNvSpPr>
            <a:spLocks noGrp="1"/>
          </p:cNvSpPr>
          <p:nvPr>
            <p:ph idx="1"/>
          </p:nvPr>
        </p:nvSpPr>
        <p:spPr/>
        <p:txBody>
          <a:bodyPr>
            <a:normAutofit/>
          </a:bodyPr>
          <a:lstStyle/>
          <a:p>
            <a:pPr marL="0" indent="0">
              <a:lnSpc>
                <a:spcPct val="90000"/>
              </a:lnSpc>
              <a:buNone/>
            </a:pPr>
            <a:endParaRPr lang="en-AU" dirty="0"/>
          </a:p>
          <a:p>
            <a:pPr>
              <a:lnSpc>
                <a:spcPct val="90000"/>
              </a:lnSpc>
            </a:pPr>
            <a:r>
              <a:rPr lang="en-AU" dirty="0" smtClean="0"/>
              <a:t>Shelley's </a:t>
            </a:r>
            <a:r>
              <a:rPr lang="en-AU" dirty="0"/>
              <a:t>story did not </a:t>
            </a:r>
            <a:r>
              <a:rPr lang="en-AU" dirty="0" smtClean="0"/>
              <a:t>come out of nowhere. </a:t>
            </a:r>
            <a:r>
              <a:rPr lang="en-AU" dirty="0"/>
              <a:t>Scientists and physicians of her </a:t>
            </a:r>
            <a:r>
              <a:rPr lang="en-AU" dirty="0" smtClean="0"/>
              <a:t>time</a:t>
            </a:r>
            <a:r>
              <a:rPr lang="en-AU" dirty="0"/>
              <a:t> </a:t>
            </a:r>
            <a:r>
              <a:rPr lang="en-AU" dirty="0" smtClean="0"/>
              <a:t>explored life and death </a:t>
            </a:r>
            <a:r>
              <a:rPr lang="en-AU" dirty="0"/>
              <a:t>through experiments with lower organisms, human anatomical studies, attempts to resuscitate drowning victims, and experiments using electricity to restore life to the recently dead. </a:t>
            </a:r>
          </a:p>
          <a:p>
            <a:endParaRPr lang="en-US" dirty="0"/>
          </a:p>
        </p:txBody>
      </p:sp>
    </p:spTree>
    <p:extLst>
      <p:ext uri="{BB962C8B-B14F-4D97-AF65-F5344CB8AC3E}">
        <p14:creationId xmlns:p14="http://schemas.microsoft.com/office/powerpoint/2010/main" val="2390788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9552" y="3068960"/>
            <a:ext cx="8013192" cy="1636776"/>
          </a:xfrm>
        </p:spPr>
        <p:txBody>
          <a:bodyPr/>
          <a:lstStyle/>
          <a:p>
            <a:r>
              <a:rPr lang="en-US" dirty="0" smtClean="0"/>
              <a:t>LITERARY PARALLELS</a:t>
            </a:r>
            <a:endParaRPr lang="en-US" dirty="0"/>
          </a:p>
        </p:txBody>
      </p:sp>
    </p:spTree>
    <p:extLst>
      <p:ext uri="{BB962C8B-B14F-4D97-AF65-F5344CB8AC3E}">
        <p14:creationId xmlns:p14="http://schemas.microsoft.com/office/powerpoint/2010/main" val="3672124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536"/>
            <a:ext cx="9036496" cy="1143000"/>
          </a:xfrm>
        </p:spPr>
        <p:txBody>
          <a:bodyPr>
            <a:noAutofit/>
          </a:bodyPr>
          <a:lstStyle/>
          <a:p>
            <a:r>
              <a:rPr lang="en-US" sz="3600" dirty="0"/>
              <a:t>Frankenstein: The Modern Prometheus</a:t>
            </a:r>
          </a:p>
        </p:txBody>
      </p:sp>
      <p:sp>
        <p:nvSpPr>
          <p:cNvPr id="3" name="Content Placeholder 2"/>
          <p:cNvSpPr>
            <a:spLocks noGrp="1"/>
          </p:cNvSpPr>
          <p:nvPr>
            <p:ph idx="1"/>
          </p:nvPr>
        </p:nvSpPr>
        <p:spPr>
          <a:xfrm>
            <a:off x="413792" y="1556792"/>
            <a:ext cx="6669023" cy="4680520"/>
          </a:xfrm>
        </p:spPr>
        <p:txBody>
          <a:bodyPr>
            <a:normAutofit/>
          </a:bodyPr>
          <a:lstStyle/>
          <a:p>
            <a:r>
              <a:rPr lang="en-US" dirty="0"/>
              <a:t>The full title of Mary Shelley's novel is </a:t>
            </a:r>
            <a:r>
              <a:rPr lang="en-US" i="1" dirty="0"/>
              <a:t>Frankenstein; or the Modern Prometheus</a:t>
            </a:r>
            <a:r>
              <a:rPr lang="en-US" dirty="0"/>
              <a:t>. So it shouldn't come as a surprise that Mary Shelley was influenced by </a:t>
            </a:r>
            <a:r>
              <a:rPr lang="en-US" dirty="0" smtClean="0"/>
              <a:t>the Greek Mythology tale of Prometheus.</a:t>
            </a:r>
            <a:endParaRPr lang="en-US" dirty="0"/>
          </a:p>
        </p:txBody>
      </p:sp>
      <p:pic>
        <p:nvPicPr>
          <p:cNvPr id="2052" name="Picture 4" descr="Image result for frankenstein the modern promethe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2815" y="3789040"/>
            <a:ext cx="1944216" cy="2893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6123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53536"/>
            <a:ext cx="8579296" cy="1143000"/>
          </a:xfrm>
        </p:spPr>
        <p:txBody>
          <a:bodyPr>
            <a:noAutofit/>
          </a:bodyPr>
          <a:lstStyle/>
          <a:p>
            <a:r>
              <a:rPr lang="en-US" sz="3600" dirty="0" smtClean="0"/>
              <a:t>Ancient Greek Mythology</a:t>
            </a:r>
            <a:endParaRPr lang="en-US" sz="3600" dirty="0"/>
          </a:p>
        </p:txBody>
      </p:sp>
      <p:sp>
        <p:nvSpPr>
          <p:cNvPr id="3" name="Content Placeholder 2"/>
          <p:cNvSpPr>
            <a:spLocks noGrp="1"/>
          </p:cNvSpPr>
          <p:nvPr>
            <p:ph idx="1"/>
          </p:nvPr>
        </p:nvSpPr>
        <p:spPr>
          <a:xfrm>
            <a:off x="118390" y="1556792"/>
            <a:ext cx="8126018" cy="4896544"/>
          </a:xfrm>
        </p:spPr>
        <p:txBody>
          <a:bodyPr>
            <a:normAutofit fontScale="92500" lnSpcReduction="20000"/>
          </a:bodyPr>
          <a:lstStyle/>
          <a:p>
            <a:r>
              <a:rPr lang="en-US" dirty="0"/>
              <a:t>In Ancient Greek mythology, Prometheus was said to be the wisest of all the Titans. In the form of fire Prometheus is credited with bringing mankind knowledge and enlightenment. He stole fire from the Gods of Mount Olympus. For acting against the decree of the Gods, who wanted to keep the power of fire to themselves, Prometheus was harshly punished. He was chained to a rock to have his liver eaten out every day by an eagle. Every night his liver would grow back. This was to be his punishment for all of eternity.</a:t>
            </a:r>
          </a:p>
        </p:txBody>
      </p:sp>
      <p:pic>
        <p:nvPicPr>
          <p:cNvPr id="1026" name="Picture 2" descr="https://www.mtholyoke.edu/courses/rschwart/hist257s02/students/Becky/images/prometheu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4819389"/>
            <a:ext cx="1238456" cy="1936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488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Structure</a:t>
            </a:r>
            <a:endParaRPr lang="en-US" dirty="0"/>
          </a:p>
        </p:txBody>
      </p:sp>
      <p:sp>
        <p:nvSpPr>
          <p:cNvPr id="3" name="Content Placeholder 2"/>
          <p:cNvSpPr>
            <a:spLocks noGrp="1"/>
          </p:cNvSpPr>
          <p:nvPr>
            <p:ph idx="1"/>
          </p:nvPr>
        </p:nvSpPr>
        <p:spPr/>
        <p:txBody>
          <a:bodyPr>
            <a:normAutofit/>
          </a:bodyPr>
          <a:lstStyle/>
          <a:p>
            <a:r>
              <a:rPr lang="en-AU" dirty="0" smtClean="0"/>
              <a:t>The story is told through </a:t>
            </a:r>
            <a:r>
              <a:rPr lang="en-AU" dirty="0"/>
              <a:t>three </a:t>
            </a:r>
            <a:r>
              <a:rPr lang="en-AU" dirty="0" smtClean="0"/>
              <a:t>intertwined stories</a:t>
            </a:r>
            <a:r>
              <a:rPr lang="en-AU" dirty="0" smtClean="0"/>
              <a:t>:</a:t>
            </a:r>
          </a:p>
          <a:p>
            <a:pPr lvl="1"/>
            <a:r>
              <a:rPr lang="en-AU" dirty="0" smtClean="0"/>
              <a:t>Captain Robert Walton’s letters home to his sister bookend the story</a:t>
            </a:r>
          </a:p>
          <a:p>
            <a:pPr lvl="1"/>
            <a:r>
              <a:rPr lang="en-AU" dirty="0" smtClean="0"/>
              <a:t>The </a:t>
            </a:r>
            <a:r>
              <a:rPr lang="en-AU" dirty="0"/>
              <a:t>narrative related by Victor </a:t>
            </a:r>
            <a:r>
              <a:rPr lang="en-AU" dirty="0" smtClean="0"/>
              <a:t>Frankenstein to Captain Walton is in between the letters</a:t>
            </a:r>
            <a:endParaRPr lang="en-AU" dirty="0"/>
          </a:p>
          <a:p>
            <a:pPr lvl="1"/>
            <a:r>
              <a:rPr lang="en-AU" dirty="0"/>
              <a:t>The </a:t>
            </a:r>
            <a:r>
              <a:rPr lang="en-AU" dirty="0" smtClean="0"/>
              <a:t>Creature’s </a:t>
            </a:r>
            <a:r>
              <a:rPr lang="en-AU" dirty="0"/>
              <a:t>story </a:t>
            </a:r>
            <a:r>
              <a:rPr lang="en-AU" dirty="0" smtClean="0"/>
              <a:t>is central in the novel</a:t>
            </a:r>
            <a:endParaRPr lang="en-AU" dirty="0"/>
          </a:p>
          <a:p>
            <a:endParaRPr lang="en-US" dirty="0" smtClean="0"/>
          </a:p>
        </p:txBody>
      </p:sp>
    </p:spTree>
    <p:extLst>
      <p:ext uri="{BB962C8B-B14F-4D97-AF65-F5344CB8AC3E}">
        <p14:creationId xmlns:p14="http://schemas.microsoft.com/office/powerpoint/2010/main" val="1415099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Walton Shows us the Moral</a:t>
            </a:r>
            <a:endParaRPr lang="en-US" dirty="0"/>
          </a:p>
        </p:txBody>
      </p:sp>
      <p:sp>
        <p:nvSpPr>
          <p:cNvPr id="3" name="Content Placeholder 2"/>
          <p:cNvSpPr>
            <a:spLocks noGrp="1"/>
          </p:cNvSpPr>
          <p:nvPr>
            <p:ph idx="1"/>
          </p:nvPr>
        </p:nvSpPr>
        <p:spPr/>
        <p:txBody>
          <a:bodyPr>
            <a:normAutofit fontScale="92500" lnSpcReduction="10000"/>
          </a:bodyPr>
          <a:lstStyle/>
          <a:p>
            <a:pPr>
              <a:lnSpc>
                <a:spcPct val="90000"/>
              </a:lnSpc>
            </a:pPr>
            <a:r>
              <a:rPr lang="en-AU" dirty="0"/>
              <a:t>Walton’s story of his voyage to the Pole is a </a:t>
            </a:r>
            <a:r>
              <a:rPr lang="en-AU" dirty="0" smtClean="0"/>
              <a:t>similar tale </a:t>
            </a:r>
            <a:r>
              <a:rPr lang="en-AU" dirty="0"/>
              <a:t>for the reader confronting the </a:t>
            </a:r>
            <a:r>
              <a:rPr lang="en-AU" dirty="0" smtClean="0"/>
              <a:t>story </a:t>
            </a:r>
            <a:r>
              <a:rPr lang="en-AU" dirty="0"/>
              <a:t>of </a:t>
            </a:r>
            <a:r>
              <a:rPr lang="en-AU" dirty="0" smtClean="0"/>
              <a:t>Frankenstein</a:t>
            </a:r>
          </a:p>
          <a:p>
            <a:pPr marL="0" indent="0">
              <a:lnSpc>
                <a:spcPct val="90000"/>
              </a:lnSpc>
              <a:buNone/>
            </a:pPr>
            <a:endParaRPr lang="en-AU" dirty="0"/>
          </a:p>
          <a:p>
            <a:pPr>
              <a:lnSpc>
                <a:spcPct val="90000"/>
              </a:lnSpc>
            </a:pPr>
            <a:r>
              <a:rPr lang="en-AU" dirty="0"/>
              <a:t>Parallel situation between Walton and Frankenstein – each has a solitary nature, feels largely self-educated, is obsessed with their ‘quest’ and </a:t>
            </a:r>
            <a:r>
              <a:rPr lang="en-AU" dirty="0" smtClean="0"/>
              <a:t>suffers </a:t>
            </a:r>
            <a:r>
              <a:rPr lang="en-AU" dirty="0"/>
              <a:t>from </a:t>
            </a:r>
            <a:r>
              <a:rPr lang="en-AU" dirty="0" smtClean="0"/>
              <a:t>hubris</a:t>
            </a:r>
          </a:p>
          <a:p>
            <a:pPr marL="0" indent="0">
              <a:lnSpc>
                <a:spcPct val="90000"/>
              </a:lnSpc>
              <a:buNone/>
            </a:pPr>
            <a:endParaRPr lang="en-AU" dirty="0"/>
          </a:p>
          <a:p>
            <a:pPr>
              <a:lnSpc>
                <a:spcPct val="90000"/>
              </a:lnSpc>
            </a:pPr>
            <a:r>
              <a:rPr lang="en-AU" dirty="0"/>
              <a:t>Frankenstein’s narrative warns Walton of the price payable for egocentric </a:t>
            </a:r>
            <a:r>
              <a:rPr lang="en-AU" dirty="0" smtClean="0"/>
              <a:t>obsessions</a:t>
            </a:r>
            <a:endParaRPr lang="en-US" dirty="0"/>
          </a:p>
        </p:txBody>
      </p:sp>
    </p:spTree>
    <p:extLst>
      <p:ext uri="{BB962C8B-B14F-4D97-AF65-F5344CB8AC3E}">
        <p14:creationId xmlns:p14="http://schemas.microsoft.com/office/powerpoint/2010/main" val="18673103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ＭＳ 明朝"/>
        <a:font script="Hang" typeface="바탕"/>
        <a:font script="Hans" typeface="华文新魏"/>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ＭＳ 明朝"/>
        <a:font script="Hang" typeface="바탕"/>
        <a:font script="Hans" typeface="华文新魏"/>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Foundry.thmx</Template>
  <TotalTime>912</TotalTime>
  <Words>1895</Words>
  <Application>Microsoft Office PowerPoint</Application>
  <PresentationFormat>On-screen Show (4:3)</PresentationFormat>
  <Paragraphs>148</Paragraphs>
  <Slides>32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ＭＳ 明朝</vt:lpstr>
      <vt:lpstr>Arial</vt:lpstr>
      <vt:lpstr>Rockwell</vt:lpstr>
      <vt:lpstr>Wingdings</vt:lpstr>
      <vt:lpstr>Wingdings 2</vt:lpstr>
      <vt:lpstr>Foundry</vt:lpstr>
      <vt:lpstr>Introduction to Frankenstein</vt:lpstr>
      <vt:lpstr>Mary Shelley</vt:lpstr>
      <vt:lpstr>PowerPoint Presentation</vt:lpstr>
      <vt:lpstr>The Premise – Creation of Man</vt:lpstr>
      <vt:lpstr>LITERARY PARALLELS</vt:lpstr>
      <vt:lpstr>Frankenstein: The Modern Prometheus</vt:lpstr>
      <vt:lpstr>Ancient Greek Mythology</vt:lpstr>
      <vt:lpstr>The Structure</vt:lpstr>
      <vt:lpstr>Walton Shows us the Moral</vt:lpstr>
      <vt:lpstr>The Creature’s Story</vt:lpstr>
      <vt:lpstr>Evidentiary Narrative Technique</vt:lpstr>
      <vt:lpstr>KEY IDEAS</vt:lpstr>
      <vt:lpstr>KNOWLEDGE</vt:lpstr>
      <vt:lpstr>EDUCATION</vt:lpstr>
      <vt:lpstr>PARENTHOOD/FAMILY</vt:lpstr>
      <vt:lpstr>GENRE</vt:lpstr>
      <vt:lpstr>Genre – Gothic </vt:lpstr>
      <vt:lpstr>Genre – Gothic </vt:lpstr>
      <vt:lpstr>Genre – Gothic </vt:lpstr>
      <vt:lpstr>Genre - Gothic</vt:lpstr>
      <vt:lpstr>Genre – Romantic </vt:lpstr>
      <vt:lpstr>Genre - Romantic</vt:lpstr>
      <vt:lpstr>Genre – Romantic  </vt:lpstr>
      <vt:lpstr>Genre – Romantic </vt:lpstr>
      <vt:lpstr>Themes</vt:lpstr>
      <vt:lpstr>Topics to Look For</vt:lpstr>
      <vt:lpstr>Hollywood Stereotypes</vt:lpstr>
      <vt:lpstr>Movies</vt:lpstr>
      <vt:lpstr>Pop Culture</vt:lpstr>
      <vt:lpstr>Frankenstein Movie Titles</vt:lpstr>
      <vt:lpstr>Thank You for Your Purchase!</vt:lpstr>
      <vt:lpstr>Copyright/Terms of Use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Frankenstein PowerPoint</dc:title>
  <dc:subject/>
  <dc:creator>Garcia, Brittany D</dc:creator>
  <cp:keywords/>
  <dc:description/>
  <cp:lastModifiedBy>Garcia, Brittany D</cp:lastModifiedBy>
  <cp:revision>39</cp:revision>
  <cp:lastPrinted>2016-11-16T15:54:27Z</cp:lastPrinted>
  <dcterms:created xsi:type="dcterms:W3CDTF">2009-03-15T09:47:34Z</dcterms:created>
  <dcterms:modified xsi:type="dcterms:W3CDTF">2016-11-16T20:58:40Z</dcterms:modified>
  <cp:category/>
</cp:coreProperties>
</file>